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1" autoAdjust="0"/>
    <p:restoredTop sz="94660"/>
  </p:normalViewPr>
  <p:slideViewPr>
    <p:cSldViewPr snapToGrid="0">
      <p:cViewPr varScale="1">
        <p:scale>
          <a:sx n="53" d="100"/>
          <a:sy n="53" d="100"/>
        </p:scale>
        <p:origin x="7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F37D-1234-4FE2-921F-DFEC879AECB0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2CC-ADA1-4A2E-8D7F-050E3DCC9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51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F37D-1234-4FE2-921F-DFEC879AECB0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2CC-ADA1-4A2E-8D7F-050E3DCC9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00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F37D-1234-4FE2-921F-DFEC879AECB0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2CC-ADA1-4A2E-8D7F-050E3DCC9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17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F37D-1234-4FE2-921F-DFEC879AECB0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2CC-ADA1-4A2E-8D7F-050E3DCC9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9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F37D-1234-4FE2-921F-DFEC879AECB0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2CC-ADA1-4A2E-8D7F-050E3DCC9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5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F37D-1234-4FE2-921F-DFEC879AECB0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2CC-ADA1-4A2E-8D7F-050E3DCC9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87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F37D-1234-4FE2-921F-DFEC879AECB0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2CC-ADA1-4A2E-8D7F-050E3DCC9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39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F37D-1234-4FE2-921F-DFEC879AECB0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2CC-ADA1-4A2E-8D7F-050E3DCC9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85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F37D-1234-4FE2-921F-DFEC879AECB0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2CC-ADA1-4A2E-8D7F-050E3DCC9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505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F37D-1234-4FE2-921F-DFEC879AECB0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2CC-ADA1-4A2E-8D7F-050E3DCC9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83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F37D-1234-4FE2-921F-DFEC879AECB0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2CC-ADA1-4A2E-8D7F-050E3DCC9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85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9F37D-1234-4FE2-921F-DFEC879AECB0}" type="datetimeFigureOut">
              <a:rPr lang="ru-RU" smtClean="0"/>
              <a:t>10.03.2019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0D2CC-ADA1-4A2E-8D7F-050E3DCC9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16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1869" y="2309634"/>
            <a:ext cx="722826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err="1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Пла</a:t>
            </a:r>
            <a:r>
              <a:rPr lang="ru-RU" sz="7200" b="1" dirty="0" err="1" smtClean="0">
                <a:solidFill>
                  <a:srgbClr val="FF99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ст</a:t>
            </a:r>
            <a:r>
              <a:rPr lang="ru-RU" sz="7200" b="1" dirty="0" err="1" smtClean="0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или</a:t>
            </a:r>
            <a:r>
              <a:rPr lang="ru-RU" sz="7200" b="1" dirty="0" err="1" smtClean="0">
                <a:solidFill>
                  <a:srgbClr val="00B05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но</a:t>
            </a:r>
            <a:r>
              <a:rPr lang="ru-RU" sz="7200" b="1" dirty="0" err="1" smtClean="0">
                <a:solidFill>
                  <a:srgbClr val="00B0F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гр</a:t>
            </a:r>
            <a:r>
              <a:rPr lang="ru-RU" sz="7200" b="1" dirty="0" err="1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аф</a:t>
            </a:r>
            <a:r>
              <a:rPr lang="ru-RU" sz="7200" b="1" dirty="0" err="1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ия</a:t>
            </a:r>
            <a:r>
              <a:rPr lang="ru-RU" sz="7200" b="1" dirty="0" smtClean="0">
                <a:solidFill>
                  <a:srgbClr val="000000"/>
                </a:solidFill>
                <a:latin typeface="Monotype Corsiva" panose="03010101010201010101" pitchFamily="66" charset="0"/>
              </a:rPr>
              <a:t> </a:t>
            </a:r>
            <a:endParaRPr lang="ru-RU" sz="7200" b="1" dirty="0"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4992" y="1426464"/>
            <a:ext cx="544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детский сад «Тополёк»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91712" y="3700437"/>
            <a:ext cx="6565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Руководитель кружка «Волшебный пластилин»</a:t>
            </a: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Елена Юрьевна Терехова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4256" y="5041791"/>
            <a:ext cx="4169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Мышкин Ярославской области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2018-19 учебный год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44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016"/>
            <a:ext cx="10515600" cy="5888736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600" b="0" i="0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/>
            </a:r>
            <a:br>
              <a:rPr lang="ru-RU" sz="3600" b="0" i="0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7744" y="128016"/>
            <a:ext cx="11704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otype Corsiva" panose="03010101010201010101" pitchFamily="66" charset="0"/>
                <a:ea typeface="+mj-ea"/>
                <a:cs typeface="+mj-cs"/>
              </a:rPr>
              <a:t>Вся работа по обучению детей ведется в 3 этапа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anose="03010101010201010101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65782" y="998303"/>
            <a:ext cx="6649050" cy="1198259"/>
          </a:xfrm>
          <a:prstGeom prst="ellipse">
            <a:avLst/>
          </a:prstGeom>
          <a:solidFill>
            <a:srgbClr val="4BACC6">
              <a:lumMod val="60000"/>
              <a:lumOff val="40000"/>
              <a:alpha val="36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805032" y="2873821"/>
            <a:ext cx="5105299" cy="1524610"/>
          </a:xfrm>
          <a:prstGeom prst="ellipse">
            <a:avLst/>
          </a:prstGeom>
          <a:solidFill>
            <a:srgbClr val="4BACC6">
              <a:lumMod val="60000"/>
              <a:lumOff val="40000"/>
              <a:alpha val="36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63314" y="5200655"/>
            <a:ext cx="6579810" cy="1524610"/>
          </a:xfrm>
          <a:prstGeom prst="ellipse">
            <a:avLst/>
          </a:prstGeom>
          <a:solidFill>
            <a:srgbClr val="4BACC6">
              <a:lumMod val="60000"/>
              <a:lumOff val="40000"/>
              <a:alpha val="36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5523" y="888878"/>
            <a:ext cx="2431959" cy="17780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0" y="2267302"/>
            <a:ext cx="3630492" cy="27228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56" y="4398431"/>
            <a:ext cx="3192301" cy="239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0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20" y="2926080"/>
            <a:ext cx="6742176" cy="40965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" y="1234440"/>
            <a:ext cx="11064240" cy="6053328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ru-RU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Пластилинография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помогает:</a:t>
            </a:r>
            <a:b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4000" dirty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  <a:t>повысить сенсорную чувствительность (восприятие формы, фактуры, цвета);</a:t>
            </a:r>
            <a:br>
              <a:rPr lang="ru-RU" sz="4000" dirty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4000" dirty="0" smtClean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  <a:t>развить </a:t>
            </a:r>
            <a:r>
              <a:rPr lang="ru-RU" sz="4000" dirty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  <a:t>общую ручную умелость, мелкую моторику; синхронизирует работу обеих рук;</a:t>
            </a:r>
            <a:br>
              <a:rPr lang="ru-RU" sz="4000" dirty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4000" dirty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  <a:t>сформировать умение планировать </a:t>
            </a:r>
            <a:r>
              <a:rPr lang="ru-RU" sz="4000" dirty="0" smtClean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  <a:t>работу </a:t>
            </a:r>
            <a:r>
              <a:rPr lang="ru-RU" sz="4000" dirty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  <a:t>по реализации замысла, </a:t>
            </a:r>
            <a:r>
              <a:rPr lang="ru-RU" sz="4000" dirty="0" smtClean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  <a:t>умение  предвидеть</a:t>
            </a:r>
            <a:br>
              <a:rPr lang="ru-RU" sz="4000" dirty="0" smtClean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4000" dirty="0" smtClean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  <a:t> </a:t>
            </a:r>
            <a:r>
              <a:rPr lang="ru-RU" sz="4000" dirty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  <a:t>результат и </a:t>
            </a:r>
            <a:r>
              <a:rPr lang="ru-RU" sz="4000" dirty="0" smtClean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  <a:t>достигать </a:t>
            </a:r>
            <a:r>
              <a:rPr lang="ru-RU" sz="4000" dirty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  <a:t>его;</a:t>
            </a:r>
            <a:br>
              <a:rPr lang="ru-RU" sz="4000" dirty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4000" dirty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  <a:t>Развивается воображение, </a:t>
            </a:r>
            <a:r>
              <a:rPr lang="ru-RU" sz="4000" dirty="0" smtClean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  <a:t/>
            </a:r>
            <a:br>
              <a:rPr lang="ru-RU" sz="4000" dirty="0" smtClean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4000" dirty="0" smtClean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  <a:t>пространственное </a:t>
            </a:r>
            <a:r>
              <a:rPr lang="ru-RU" sz="4000" dirty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  <a:t>мышление</a:t>
            </a:r>
            <a:r>
              <a:rPr lang="ru-RU" sz="4000" dirty="0" smtClean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  <a:t>,</a:t>
            </a:r>
            <a:br>
              <a:rPr lang="ru-RU" sz="4000" dirty="0" smtClean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4000" dirty="0" smtClean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  <a:t> </a:t>
            </a:r>
            <a:r>
              <a:rPr lang="ru-RU" sz="4000" dirty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  <a:t>творческие способности.</a:t>
            </a:r>
            <a:br>
              <a:rPr lang="ru-RU" sz="4000" dirty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4000" dirty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  <a:t/>
            </a:r>
            <a:br>
              <a:rPr lang="ru-RU" sz="4000" dirty="0">
                <a:solidFill>
                  <a:prstClr val="black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8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2224" y="1216006"/>
            <a:ext cx="872337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«Истоки способностей и дарований детей – на кончиках их пальцев.</a:t>
            </a:r>
          </a:p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Чем больше уверенности в движениях детской руки,</a:t>
            </a:r>
          </a:p>
          <a:p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 тоньше взаимодействие руки с орудием труда, сложнее движения, ярче творческая стихия детского разума. А чем больше мастерства в детской руке, тем ребенок умнее…»</a:t>
            </a:r>
          </a:p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В.А. Сухомлинский</a:t>
            </a:r>
          </a:p>
          <a:p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64208"/>
            <a:ext cx="11789664" cy="897940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36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«Дети, конечно, не делаются художниками от того, что</a:t>
            </a: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 </a:t>
            </a:r>
            <a:r>
              <a:rPr lang="ru-RU" sz="36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в течении дошкольного детства</a:t>
            </a: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 </a:t>
            </a:r>
            <a:r>
              <a:rPr lang="ru-RU" sz="36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им удалось создать несколько действительно художественных образов.</a:t>
            </a: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 </a:t>
            </a:r>
            <a:r>
              <a:rPr lang="ru-RU" sz="36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Но в </a:t>
            </a:r>
            <a:r>
              <a:rPr lang="ru-RU" sz="36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6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развитии </a:t>
            </a:r>
            <a:r>
              <a:rPr lang="ru-RU" sz="36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их личности это </a:t>
            </a:r>
            <a:r>
              <a:rPr lang="ru-RU" sz="36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6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оставляет </a:t>
            </a:r>
            <a:r>
              <a:rPr lang="ru-RU" sz="36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глубокий след, так как </a:t>
            </a:r>
            <a:r>
              <a:rPr lang="ru-RU" sz="36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6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они </a:t>
            </a:r>
            <a:r>
              <a:rPr lang="ru-RU" sz="36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приобретают опыт </a:t>
            </a:r>
            <a:r>
              <a:rPr lang="ru-RU" sz="36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6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настоящего</a:t>
            </a:r>
            <a:r>
              <a:rPr lang="ru-RU" sz="36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 творчества, который </a:t>
            </a:r>
            <a:r>
              <a:rPr lang="ru-RU" sz="36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6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в </a:t>
            </a:r>
            <a:r>
              <a:rPr lang="ru-RU" sz="36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дальнейшем</a:t>
            </a: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 </a:t>
            </a:r>
            <a:r>
              <a:rPr lang="ru-RU" sz="36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приложат к любой </a:t>
            </a:r>
            <a:r>
              <a:rPr lang="ru-RU" sz="36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6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области </a:t>
            </a:r>
            <a:r>
              <a:rPr lang="ru-RU" sz="36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труда».</a:t>
            </a: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 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                             </a:t>
            </a:r>
            <a:r>
              <a:rPr lang="ru-RU" sz="3600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Н.П</a:t>
            </a:r>
            <a:r>
              <a:rPr lang="ru-RU" sz="3600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r>
              <a:rPr lang="ru-RU" sz="3600" i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Сакулина</a:t>
            </a:r>
            <a:endParaRPr lang="ru-RU" sz="36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00" y="1555686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42843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726" y="3547872"/>
            <a:ext cx="7526274" cy="35295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048" y="402336"/>
            <a:ext cx="11960352" cy="404164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«</a:t>
            </a:r>
            <a:r>
              <a:rPr lang="ru-RU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Пластилинография</a:t>
            </a: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» 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3600" i="1" dirty="0" smtClean="0">
                <a:latin typeface="Monotype Corsiva" panose="03010101010201010101" pitchFamily="66" charset="0"/>
              </a:rPr>
              <a:t>(«</a:t>
            </a:r>
            <a:r>
              <a:rPr lang="ru-RU" sz="3600" i="1" dirty="0">
                <a:latin typeface="Monotype Corsiva" panose="03010101010201010101" pitchFamily="66" charset="0"/>
              </a:rPr>
              <a:t>графия» - создавать, изображать</a:t>
            </a:r>
            <a:r>
              <a:rPr lang="ru-RU" sz="3600" i="1" dirty="0" smtClean="0">
                <a:latin typeface="Monotype Corsiva" panose="03010101010201010101" pitchFamily="66" charset="0"/>
              </a:rPr>
              <a:t>,</a:t>
            </a:r>
            <a:br>
              <a:rPr lang="ru-RU" sz="3600" i="1" dirty="0" smtClean="0">
                <a:latin typeface="Monotype Corsiva" panose="03010101010201010101" pitchFamily="66" charset="0"/>
              </a:rPr>
            </a:br>
            <a:r>
              <a:rPr lang="ru-RU" sz="3600" dirty="0">
                <a:latin typeface="Monotype Corsiva" panose="03010101010201010101" pitchFamily="66" charset="0"/>
              </a:rPr>
              <a:t> </a:t>
            </a:r>
            <a:r>
              <a:rPr lang="ru-RU" sz="3600" i="1" dirty="0">
                <a:latin typeface="Monotype Corsiva" panose="03010101010201010101" pitchFamily="66" charset="0"/>
              </a:rPr>
              <a:t>«пластилин» - материал, при помощи </a:t>
            </a:r>
            <a:r>
              <a:rPr lang="ru-RU" sz="3600" i="1" dirty="0" smtClean="0">
                <a:latin typeface="Monotype Corsiva" panose="03010101010201010101" pitchFamily="66" charset="0"/>
              </a:rPr>
              <a:t>которого осуществляется </a:t>
            </a:r>
            <a:r>
              <a:rPr lang="ru-RU" sz="3600" i="1" dirty="0">
                <a:latin typeface="Monotype Corsiva" panose="03010101010201010101" pitchFamily="66" charset="0"/>
              </a:rPr>
              <a:t>исполнение замысла).</a:t>
            </a:r>
            <a:r>
              <a:rPr lang="ru-RU" sz="3600" dirty="0">
                <a:latin typeface="Monotype Corsiva" panose="03010101010201010101" pitchFamily="66" charset="0"/>
              </a:rPr>
              <a:t> </a:t>
            </a:r>
            <a:r>
              <a:rPr lang="ru-RU" sz="3600" dirty="0" smtClean="0">
                <a:latin typeface="Monotype Corsiva" panose="03010101010201010101" pitchFamily="66" charset="0"/>
              </a:rPr>
              <a:t/>
            </a:r>
            <a:br>
              <a:rPr lang="ru-RU" sz="3600" dirty="0" smtClean="0">
                <a:latin typeface="Monotype Corsiva" panose="03010101010201010101" pitchFamily="66" charset="0"/>
              </a:rPr>
            </a:br>
            <a:r>
              <a:rPr lang="ru-RU" sz="3600" i="1" dirty="0" smtClean="0">
                <a:latin typeface="Monotype Corsiva" panose="03010101010201010101" pitchFamily="66" charset="0"/>
              </a:rPr>
              <a:t>Принцип </a:t>
            </a:r>
            <a:r>
              <a:rPr lang="ru-RU" sz="3600" i="1" dirty="0">
                <a:latin typeface="Monotype Corsiva" panose="03010101010201010101" pitchFamily="66" charset="0"/>
              </a:rPr>
              <a:t>данной нетрадиционной </a:t>
            </a:r>
            <a:r>
              <a:rPr lang="ru-RU" sz="3600" i="1" dirty="0" smtClean="0">
                <a:latin typeface="Monotype Corsiva" panose="03010101010201010101" pitchFamily="66" charset="0"/>
              </a:rPr>
              <a:t>техники </a:t>
            </a:r>
            <a:r>
              <a:rPr lang="ru-RU" sz="3600" i="1" dirty="0">
                <a:latin typeface="Monotype Corsiva" panose="03010101010201010101" pitchFamily="66" charset="0"/>
              </a:rPr>
              <a:t>заключается в создании лепной </a:t>
            </a:r>
            <a:r>
              <a:rPr lang="ru-RU" sz="3600" i="1" dirty="0" smtClean="0">
                <a:latin typeface="Monotype Corsiva" panose="03010101010201010101" pitchFamily="66" charset="0"/>
              </a:rPr>
              <a:t>картины </a:t>
            </a:r>
            <a:r>
              <a:rPr lang="ru-RU" sz="3600" i="1" dirty="0">
                <a:latin typeface="Monotype Corsiva" panose="03010101010201010101" pitchFamily="66" charset="0"/>
              </a:rPr>
              <a:t>с изображением выпуклых</a:t>
            </a:r>
            <a:r>
              <a:rPr lang="ru-RU" sz="3600" i="1" dirty="0" smtClean="0">
                <a:latin typeface="Monotype Corsiva" panose="03010101010201010101" pitchFamily="66" charset="0"/>
              </a:rPr>
              <a:t>,</a:t>
            </a:r>
            <a:br>
              <a:rPr lang="ru-RU" sz="3600" i="1" dirty="0" smtClean="0">
                <a:latin typeface="Monotype Corsiva" panose="03010101010201010101" pitchFamily="66" charset="0"/>
              </a:rPr>
            </a:br>
            <a:r>
              <a:rPr lang="ru-RU" sz="3600" i="1" dirty="0" smtClean="0">
                <a:latin typeface="Monotype Corsiva" panose="03010101010201010101" pitchFamily="66" charset="0"/>
              </a:rPr>
              <a:t> </a:t>
            </a:r>
            <a:r>
              <a:rPr lang="ru-RU" sz="3600" i="1" dirty="0" err="1">
                <a:latin typeface="Monotype Corsiva" panose="03010101010201010101" pitchFamily="66" charset="0"/>
              </a:rPr>
              <a:t>полуобъёмных</a:t>
            </a:r>
            <a:r>
              <a:rPr lang="ru-RU" sz="3600" i="1" dirty="0">
                <a:latin typeface="Monotype Corsiva" panose="03010101010201010101" pitchFamily="66" charset="0"/>
              </a:rPr>
              <a:t> объектов </a:t>
            </a:r>
            <a:r>
              <a:rPr lang="ru-RU" sz="3600" i="1" dirty="0" smtClean="0">
                <a:latin typeface="Monotype Corsiva" panose="03010101010201010101" pitchFamily="66" charset="0"/>
              </a:rPr>
              <a:t>на</a:t>
            </a:r>
            <a:r>
              <a:rPr lang="ru-RU" sz="3600" i="1" dirty="0">
                <a:latin typeface="Monotype Corsiva" panose="03010101010201010101" pitchFamily="66" charset="0"/>
              </a:rPr>
              <a:t> </a:t>
            </a:r>
            <a:r>
              <a:rPr lang="ru-RU" sz="3600" i="1" dirty="0" smtClean="0">
                <a:latin typeface="Monotype Corsiva" panose="03010101010201010101" pitchFamily="66" charset="0"/>
              </a:rPr>
              <a:t>горизонтальной </a:t>
            </a:r>
            <a:r>
              <a:rPr lang="ru-RU" sz="3600" i="1" dirty="0">
                <a:latin typeface="Monotype Corsiva" panose="03010101010201010101" pitchFamily="66" charset="0"/>
              </a:rPr>
              <a:t>поверхности.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-749808"/>
            <a:ext cx="10515600" cy="5888736"/>
          </a:xfrm>
        </p:spPr>
        <p:txBody>
          <a:bodyPr>
            <a:normAutofit/>
          </a:bodyPr>
          <a:lstStyle/>
          <a:p>
            <a:r>
              <a:rPr lang="ru-RU" sz="4000" i="1" dirty="0">
                <a:latin typeface="Monotype Corsiva" panose="03010101010201010101" pitchFamily="66" charset="0"/>
              </a:rPr>
              <a:t>Основной материал — пластилин, а основным инструментом в </a:t>
            </a:r>
            <a:r>
              <a:rPr lang="ru-RU" sz="4000" i="1" dirty="0" err="1">
                <a:latin typeface="Monotype Corsiva" panose="03010101010201010101" pitchFamily="66" charset="0"/>
              </a:rPr>
              <a:t>пластилинографии</a:t>
            </a:r>
            <a:r>
              <a:rPr lang="ru-RU" sz="4000" i="1" dirty="0">
                <a:latin typeface="Monotype Corsiva" panose="03010101010201010101" pitchFamily="66" charset="0"/>
              </a:rPr>
              <a:t> является рука (вернее обе руки), следовательно, уровень умения зависит от владения собственными руками.</a:t>
            </a:r>
            <a:r>
              <a:rPr lang="ru-RU" sz="4000" dirty="0">
                <a:latin typeface="Monotype Corsiva" panose="03010101010201010101" pitchFamily="66" charset="0"/>
              </a:rPr>
              <a:t/>
            </a:r>
            <a:br>
              <a:rPr lang="ru-RU" sz="4000" dirty="0">
                <a:latin typeface="Monotype Corsiva" panose="03010101010201010101" pitchFamily="66" charset="0"/>
              </a:rPr>
            </a:br>
            <a:r>
              <a:rPr lang="ru-RU" sz="4000" dirty="0" smtClean="0">
                <a:latin typeface="Monotype Corsiva" panose="03010101010201010101" pitchFamily="66" charset="0"/>
              </a:rPr>
              <a:t/>
            </a:r>
            <a:br>
              <a:rPr lang="ru-RU" sz="4000" dirty="0" smtClean="0">
                <a:latin typeface="Monotype Corsiva" panose="03010101010201010101" pitchFamily="66" charset="0"/>
              </a:rPr>
            </a:br>
            <a:r>
              <a:rPr lang="ru-RU" sz="4000" i="0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/>
            </a:r>
            <a:br>
              <a:rPr lang="ru-RU" sz="4000" i="0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5" name="Picture 2" descr="C:\Users\Hulia\Desktop\1154097_8246229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488" y="2376446"/>
            <a:ext cx="4283768" cy="367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92" y="2595901"/>
            <a:ext cx="4572000" cy="3884579"/>
          </a:xfrm>
        </p:spPr>
      </p:pic>
    </p:spTree>
    <p:extLst>
      <p:ext uri="{BB962C8B-B14F-4D97-AF65-F5344CB8AC3E}">
        <p14:creationId xmlns:p14="http://schemas.microsoft.com/office/powerpoint/2010/main" val="332356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016"/>
            <a:ext cx="10515600" cy="5888736"/>
          </a:xfrm>
        </p:spPr>
        <p:txBody>
          <a:bodyPr>
            <a:normAutofit/>
          </a:bodyPr>
          <a:lstStyle/>
          <a:p>
            <a:r>
              <a:rPr lang="ru-RU" b="1" i="0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Занятия </a:t>
            </a:r>
            <a:r>
              <a:rPr lang="ru-RU" b="1" i="0" dirty="0" err="1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пластилинографией</a:t>
            </a:r>
            <a:r>
              <a:rPr lang="ru-RU" b="1" i="0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 способствуют: </a:t>
            </a:r>
            <a:r>
              <a:rPr lang="ru-RU" sz="3600" b="0" i="0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/>
            </a:r>
            <a:br>
              <a:rPr lang="ru-RU" sz="3600" b="0" i="0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</a:br>
            <a:r>
              <a:rPr lang="ru-RU" sz="3600" b="0" i="0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- </a:t>
            </a:r>
            <a:r>
              <a:rPr lang="ru-RU" sz="3600" b="0" i="1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развитию психических процессов;</a:t>
            </a:r>
            <a:br>
              <a:rPr lang="ru-RU" sz="3600" b="0" i="1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</a:br>
            <a:r>
              <a:rPr lang="ru-RU" sz="3600" b="0" i="0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 </a:t>
            </a:r>
            <a:r>
              <a:rPr lang="ru-RU" sz="3600" b="0" i="1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- развитию воображения, творческих способностей;</a:t>
            </a:r>
            <a:br>
              <a:rPr lang="ru-RU" sz="3600" b="0" i="1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</a:br>
            <a:r>
              <a:rPr lang="ru-RU" sz="3600" b="0" i="0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 </a:t>
            </a:r>
            <a:r>
              <a:rPr lang="ru-RU" sz="3600" b="0" i="1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- развитию восприятия, пространственной ориентации, сенсомоторной координации детей,</a:t>
            </a:r>
            <a:br>
              <a:rPr lang="ru-RU" sz="3600" b="0" i="1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</a:br>
            <a:r>
              <a:rPr lang="ru-RU" sz="3600" b="0" i="0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 </a:t>
            </a:r>
            <a:r>
              <a:rPr lang="ru-RU" sz="3600" b="0" i="1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- развитию самостоятельности, произвольности поведения;</a:t>
            </a:r>
            <a:br>
              <a:rPr lang="ru-RU" sz="3600" b="0" i="1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</a:br>
            <a:r>
              <a:rPr lang="ru-RU" sz="3600" b="0" i="0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 </a:t>
            </a:r>
            <a:r>
              <a:rPr lang="ru-RU" sz="3600" b="0" i="1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- реализации впечатлений, знаний,</a:t>
            </a:r>
            <a:br>
              <a:rPr lang="ru-RU" sz="3600" b="0" i="1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</a:br>
            <a:r>
              <a:rPr lang="ru-RU" sz="3600" b="0" i="1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>эмоционального состояния в творчестве.</a:t>
            </a:r>
            <a:r>
              <a:rPr lang="ru-RU" sz="3600" b="0" i="0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/>
            </a:r>
            <a:br>
              <a:rPr lang="ru-RU" sz="3600" b="0" i="0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0" t="-3513" r="14332" b="19459"/>
          <a:stretch/>
        </p:blipFill>
        <p:spPr>
          <a:xfrm>
            <a:off x="7634478" y="3218688"/>
            <a:ext cx="4484370" cy="351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3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016"/>
            <a:ext cx="10515600" cy="5888736"/>
          </a:xfrm>
        </p:spPr>
        <p:txBody>
          <a:bodyPr>
            <a:normAutofit/>
          </a:bodyPr>
          <a:lstStyle/>
          <a:p>
            <a:r>
              <a:rPr lang="ru-RU" sz="3600" b="0" i="0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/>
            </a:r>
            <a:br>
              <a:rPr lang="ru-RU" sz="3600" b="0" i="0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016" y="128016"/>
            <a:ext cx="12198096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4800" b="1" dirty="0">
                <a:solidFill>
                  <a:srgbClr val="0070C0"/>
                </a:solidFill>
                <a:latin typeface="Monotype Corsiva" panose="03010101010201010101" pitchFamily="66" charset="0"/>
              </a:rPr>
              <a:t>Техники рисования пластилином:</a:t>
            </a:r>
          </a:p>
          <a:p>
            <a:pPr lvl="0">
              <a:spcBef>
                <a:spcPct val="20000"/>
              </a:spcBef>
            </a:pPr>
            <a:r>
              <a:rPr lang="ru-RU" sz="3600" dirty="0" smtClean="0">
                <a:latin typeface="Monotype Corsiva" panose="03010101010201010101" pitchFamily="66" charset="0"/>
              </a:rPr>
              <a:t>Нанесение </a:t>
            </a:r>
            <a:r>
              <a:rPr lang="ru-RU" sz="3600" dirty="0">
                <a:latin typeface="Monotype Corsiva" panose="03010101010201010101" pitchFamily="66" charset="0"/>
              </a:rPr>
              <a:t>пластилиновых мазков «</a:t>
            </a:r>
            <a:r>
              <a:rPr lang="ru-RU" sz="3600" dirty="0" err="1">
                <a:latin typeface="Monotype Corsiva" panose="03010101010201010101" pitchFamily="66" charset="0"/>
              </a:rPr>
              <a:t>налепов</a:t>
            </a:r>
            <a:r>
              <a:rPr lang="ru-RU" sz="3600" dirty="0">
                <a:latin typeface="Monotype Corsiva" panose="03010101010201010101" pitchFamily="66" charset="0"/>
              </a:rPr>
              <a:t>» на поверхность: рисование “горошками”, “кусочками”, “жгутиками”, “капельками” </a:t>
            </a:r>
            <a:br>
              <a:rPr lang="ru-RU" sz="3600" dirty="0">
                <a:latin typeface="Monotype Corsiva" panose="03010101010201010101" pitchFamily="66" charset="0"/>
              </a:rPr>
            </a:b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726" y="2739357"/>
            <a:ext cx="4535424" cy="39155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8797"/>
            <a:ext cx="3441517" cy="4549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59" y="2319736"/>
            <a:ext cx="3364992" cy="444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0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016"/>
            <a:ext cx="10515600" cy="5888736"/>
          </a:xfrm>
        </p:spPr>
        <p:txBody>
          <a:bodyPr>
            <a:normAutofit/>
          </a:bodyPr>
          <a:lstStyle/>
          <a:p>
            <a:r>
              <a:rPr lang="ru-RU" sz="3600" b="0" i="0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/>
            </a:r>
            <a:br>
              <a:rPr lang="ru-RU" sz="3600" b="0" i="0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" y="-326559"/>
            <a:ext cx="11814048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endParaRPr lang="ru-RU" sz="4800" b="1" dirty="0" smtClean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4000" dirty="0">
                <a:latin typeface="Monotype Corsiva" panose="03010101010201010101" pitchFamily="66" charset="0"/>
              </a:rPr>
              <a:t>Рисование при помощи </a:t>
            </a:r>
            <a:r>
              <a:rPr lang="ru-RU" sz="4000" dirty="0" smtClean="0">
                <a:latin typeface="Monotype Corsiva" panose="03010101010201010101" pitchFamily="66" charset="0"/>
              </a:rPr>
              <a:t>шаблона, контура</a:t>
            </a:r>
            <a:r>
              <a:rPr lang="ru-RU" sz="4000" dirty="0">
                <a:latin typeface="Monotype Corsiva" panose="03010101010201010101" pitchFamily="66" charset="0"/>
              </a:rPr>
              <a:t>, трафарета: </a:t>
            </a:r>
            <a:endParaRPr lang="ru-RU" sz="4000" dirty="0" smtClean="0">
              <a:latin typeface="Monotype Corsiva" panose="03010101010201010101" pitchFamily="66" charset="0"/>
            </a:endParaRPr>
          </a:p>
          <a:p>
            <a:pPr lvl="0" algn="ctr">
              <a:spcBef>
                <a:spcPct val="20000"/>
              </a:spcBef>
            </a:pPr>
            <a:r>
              <a:rPr lang="ru-RU" sz="4000" dirty="0" smtClean="0">
                <a:latin typeface="Monotype Corsiva" panose="03010101010201010101" pitchFamily="66" charset="0"/>
              </a:rPr>
              <a:t>заполнение </a:t>
            </a:r>
            <a:r>
              <a:rPr lang="ru-RU" sz="4000" dirty="0">
                <a:latin typeface="Monotype Corsiva" panose="03010101010201010101" pitchFamily="66" charset="0"/>
              </a:rPr>
              <a:t>рисунка жгутиками и их размазывание.</a:t>
            </a:r>
          </a:p>
          <a:p>
            <a:pPr lvl="0" algn="ctr">
              <a:spcBef>
                <a:spcPct val="20000"/>
              </a:spcBef>
            </a:pPr>
            <a:endParaRPr lang="ru-RU" sz="4000" dirty="0">
              <a:latin typeface="Monotype Corsiva" panose="03010101010201010101" pitchFamily="66" charset="0"/>
            </a:endParaRPr>
          </a:p>
          <a:p>
            <a:pPr lvl="0" algn="ctr">
              <a:spcBef>
                <a:spcPct val="20000"/>
              </a:spcBef>
            </a:pPr>
            <a:endParaRPr lang="ru-RU" sz="48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2337899"/>
            <a:ext cx="4005072" cy="30038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0" y="3079706"/>
            <a:ext cx="4005072" cy="3003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0" y="3821513"/>
            <a:ext cx="4005072" cy="300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016"/>
            <a:ext cx="10515600" cy="5888736"/>
          </a:xfrm>
        </p:spPr>
        <p:txBody>
          <a:bodyPr>
            <a:normAutofit/>
          </a:bodyPr>
          <a:lstStyle/>
          <a:p>
            <a:r>
              <a:rPr lang="ru-RU" sz="3600" b="0" i="0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/>
            </a:r>
            <a:br>
              <a:rPr lang="ru-RU" sz="3600" b="0" i="0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215" y="-307003"/>
            <a:ext cx="9619489" cy="4044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endParaRPr lang="ru-RU" sz="4800" b="1" dirty="0" smtClean="0">
              <a:solidFill>
                <a:srgbClr val="0070C0"/>
              </a:solidFill>
              <a:latin typeface="Monotype Corsiva" panose="03010101010201010101" pitchFamily="66" charset="0"/>
            </a:endParaRPr>
          </a:p>
          <a:p>
            <a:pPr lvl="0">
              <a:spcBef>
                <a:spcPct val="20000"/>
              </a:spcBef>
            </a:pPr>
            <a:r>
              <a:rPr lang="ru-RU" sz="3600" dirty="0" smtClean="0">
                <a:latin typeface="Monotype Corsiva" panose="03010101010201010101" pitchFamily="66" charset="0"/>
              </a:rPr>
              <a:t>Процарапывание </a:t>
            </a:r>
            <a:r>
              <a:rPr lang="ru-RU" sz="3600" dirty="0">
                <a:latin typeface="Monotype Corsiva" panose="03010101010201010101" pitchFamily="66" charset="0"/>
              </a:rPr>
              <a:t>на пластилине рисунка</a:t>
            </a:r>
            <a:r>
              <a:rPr lang="ru-RU" sz="3600" dirty="0" smtClean="0">
                <a:latin typeface="Monotype Corsiva" panose="03010101010201010101" pitchFamily="66" charset="0"/>
              </a:rPr>
              <a:t>:</a:t>
            </a:r>
          </a:p>
          <a:p>
            <a:pPr lvl="0">
              <a:spcBef>
                <a:spcPct val="20000"/>
              </a:spcBef>
            </a:pPr>
            <a:r>
              <a:rPr lang="ru-RU" sz="3600" dirty="0" smtClean="0">
                <a:latin typeface="Monotype Corsiva" panose="03010101010201010101" pitchFamily="66" charset="0"/>
              </a:rPr>
              <a:t> </a:t>
            </a:r>
            <a:r>
              <a:rPr lang="ru-RU" sz="3600" dirty="0">
                <a:latin typeface="Monotype Corsiva" panose="03010101010201010101" pitchFamily="66" charset="0"/>
              </a:rPr>
              <a:t>на картон наносится  слой пластилина, </a:t>
            </a:r>
            <a:endParaRPr lang="ru-RU" sz="3600" dirty="0" smtClean="0">
              <a:latin typeface="Monotype Corsiva" panose="03010101010201010101" pitchFamily="66" charset="0"/>
            </a:endParaRPr>
          </a:p>
          <a:p>
            <a:pPr lvl="0">
              <a:spcBef>
                <a:spcPct val="20000"/>
              </a:spcBef>
            </a:pPr>
            <a:r>
              <a:rPr lang="ru-RU" sz="3600" dirty="0" smtClean="0">
                <a:latin typeface="Monotype Corsiva" panose="03010101010201010101" pitchFamily="66" charset="0"/>
              </a:rPr>
              <a:t>намечается </a:t>
            </a:r>
            <a:r>
              <a:rPr lang="ru-RU" sz="3600" dirty="0">
                <a:latin typeface="Monotype Corsiva" panose="03010101010201010101" pitchFamily="66" charset="0"/>
              </a:rPr>
              <a:t>будущий рисунок, затем </a:t>
            </a:r>
            <a:r>
              <a:rPr lang="ru-RU" sz="3600" dirty="0" smtClean="0">
                <a:latin typeface="Monotype Corsiva" panose="03010101010201010101" pitchFamily="66" charset="0"/>
              </a:rPr>
              <a:t>процарапывается</a:t>
            </a:r>
          </a:p>
          <a:p>
            <a:pPr lvl="0">
              <a:spcBef>
                <a:spcPct val="20000"/>
              </a:spcBef>
            </a:pPr>
            <a:r>
              <a:rPr lang="ru-RU" sz="3600" dirty="0" smtClean="0">
                <a:latin typeface="Monotype Corsiva" panose="03010101010201010101" pitchFamily="66" charset="0"/>
              </a:rPr>
              <a:t>                                      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7808" y="292064"/>
            <a:ext cx="2673007" cy="3415002"/>
          </a:xfrm>
          <a:prstGeom prst="rect">
            <a:avLst/>
          </a:prstGeom>
          <a:ln w="38100" cap="sq">
            <a:solidFill>
              <a:srgbClr val="D0613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09" y="3239446"/>
            <a:ext cx="2286079" cy="34407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3201913" y="3707066"/>
            <a:ext cx="7534656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600" dirty="0">
                <a:solidFill>
                  <a:prstClr val="black"/>
                </a:solidFill>
                <a:latin typeface="Monotype Corsiva" panose="03010101010201010101" pitchFamily="66" charset="0"/>
              </a:rPr>
              <a:t>Техника отпечатывания  предполагает </a:t>
            </a:r>
            <a:r>
              <a:rPr lang="ru-RU" sz="3600" dirty="0" smtClean="0">
                <a:solidFill>
                  <a:prstClr val="black"/>
                </a:solidFill>
                <a:latin typeface="Monotype Corsiva" panose="03010101010201010101" pitchFamily="66" charset="0"/>
              </a:rPr>
              <a:t>работу </a:t>
            </a:r>
            <a:r>
              <a:rPr lang="ru-RU" sz="3600" dirty="0">
                <a:solidFill>
                  <a:prstClr val="black"/>
                </a:solidFill>
                <a:latin typeface="Monotype Corsiva" panose="03010101010201010101" pitchFamily="66" charset="0"/>
              </a:rPr>
              <a:t>с штампами,  природным, подручным      материалом(пуговицы, трубочки и т.д.)</a:t>
            </a:r>
          </a:p>
          <a:p>
            <a:pPr lvl="0">
              <a:spcBef>
                <a:spcPct val="20000"/>
              </a:spcBef>
            </a:pPr>
            <a:endParaRPr lang="ru-RU" sz="3600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7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016"/>
            <a:ext cx="10515600" cy="5888736"/>
          </a:xfrm>
        </p:spPr>
        <p:txBody>
          <a:bodyPr>
            <a:normAutofit/>
          </a:bodyPr>
          <a:lstStyle/>
          <a:p>
            <a:r>
              <a:rPr lang="ru-RU" sz="3600" b="0" i="0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  <a:t/>
            </a:r>
            <a:br>
              <a:rPr lang="ru-RU" sz="3600" b="0" i="0" dirty="0" smtClean="0">
                <a:solidFill>
                  <a:srgbClr val="333333"/>
                </a:solidFill>
                <a:effectLst/>
                <a:latin typeface="Monotype Corsiva" panose="03010101010201010101" pitchFamily="66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109728"/>
            <a:ext cx="11923777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endParaRPr lang="ru-RU" sz="36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>
              <a:spcBef>
                <a:spcPct val="20000"/>
              </a:spcBef>
            </a:pPr>
            <a:r>
              <a:rPr lang="ru-RU" sz="40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Комбинированная </a:t>
            </a:r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техника </a:t>
            </a:r>
            <a:r>
              <a:rPr lang="ru-RU" sz="3600" dirty="0">
                <a:latin typeface="Monotype Corsiva" panose="03010101010201010101" pitchFamily="66" charset="0"/>
              </a:rPr>
              <a:t>– </a:t>
            </a:r>
            <a:endParaRPr lang="ru-RU" sz="3600" dirty="0" smtClean="0">
              <a:latin typeface="Monotype Corsiva" panose="03010101010201010101" pitchFamily="66" charset="0"/>
            </a:endParaRPr>
          </a:p>
          <a:p>
            <a:pPr lvl="0">
              <a:spcBef>
                <a:spcPct val="20000"/>
              </a:spcBef>
            </a:pPr>
            <a:r>
              <a:rPr lang="ru-RU" sz="3600" dirty="0" smtClean="0">
                <a:latin typeface="Monotype Corsiva" panose="03010101010201010101" pitchFamily="66" charset="0"/>
              </a:rPr>
              <a:t>пластилином рисуем </a:t>
            </a:r>
            <a:r>
              <a:rPr lang="ru-RU" sz="3600" dirty="0">
                <a:latin typeface="Monotype Corsiva" panose="03010101010201010101" pitchFamily="66" charset="0"/>
              </a:rPr>
              <a:t>фон, композиция из </a:t>
            </a:r>
            <a:r>
              <a:rPr lang="ru-RU" sz="3600" dirty="0" smtClean="0">
                <a:latin typeface="Monotype Corsiva" panose="03010101010201010101" pitchFamily="66" charset="0"/>
              </a:rPr>
              <a:t>различных материалов</a:t>
            </a:r>
            <a:r>
              <a:rPr lang="ru-RU" sz="3600" dirty="0">
                <a:latin typeface="Monotype Corsiva" panose="03010101010201010101" pitchFamily="66" charset="0"/>
              </a:rPr>
              <a:t>.</a:t>
            </a:r>
          </a:p>
          <a:p>
            <a:pPr lvl="0">
              <a:spcBef>
                <a:spcPct val="20000"/>
              </a:spcBef>
            </a:pPr>
            <a:endParaRPr lang="ru-RU" sz="3600" dirty="0">
              <a:latin typeface="Monotype Corsiva" panose="03010101010201010101" pitchFamily="66" charset="0"/>
            </a:endParaRPr>
          </a:p>
          <a:p>
            <a:pPr lvl="0">
              <a:spcBef>
                <a:spcPct val="20000"/>
              </a:spcBef>
            </a:pPr>
            <a:r>
              <a:rPr lang="ru-RU" sz="3600" dirty="0" smtClean="0">
                <a:latin typeface="Monotype Corsiva" panose="03010101010201010101" pitchFamily="66" charset="0"/>
              </a:rPr>
              <a:t>     </a:t>
            </a:r>
            <a:endParaRPr lang="ru-RU" sz="36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>
              <a:spcBef>
                <a:spcPct val="20000"/>
              </a:spcBef>
            </a:pPr>
            <a:endParaRPr lang="ru-RU" sz="3600" dirty="0">
              <a:solidFill>
                <a:prstClr val="black"/>
              </a:solidFill>
              <a:latin typeface="Monotype Corsiva" panose="03010101010201010101" pitchFamily="66" charset="0"/>
            </a:endParaRPr>
          </a:p>
          <a:p>
            <a:pPr lvl="0">
              <a:spcBef>
                <a:spcPct val="20000"/>
              </a:spcBef>
            </a:pPr>
            <a:r>
              <a:rPr lang="ru-RU" sz="3600" dirty="0" smtClean="0">
                <a:latin typeface="Monotype Corsiva" panose="03010101010201010101" pitchFamily="66" charset="0"/>
              </a:rPr>
              <a:t>                             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74" y="2359152"/>
            <a:ext cx="3236976" cy="43159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200" r="-1793"/>
          <a:stretch/>
        </p:blipFill>
        <p:spPr>
          <a:xfrm>
            <a:off x="6523482" y="2296037"/>
            <a:ext cx="4472162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6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230</Words>
  <Application>Microsoft Office PowerPoint</Application>
  <PresentationFormat>Широкоэкранный</PresentationFormat>
  <Paragraphs>44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«Дети, конечно, не делаются художниками от того, что в течении дошкольного детства им удалось создать несколько действительно художественных образов. Но в  развитии их личности это  оставляет глубокий след, так как  они приобретают опыт  настоящего творчества, который  в дальнейшем приложат к любой  области труда».                                 Н.П. Сакулина</vt:lpstr>
      <vt:lpstr>«Пластилинография»  («графия» - создавать, изображать,  «пластилин» - материал, при помощи которого осуществляется исполнение замысла).  Принцип данной нетрадиционной техники заключается в создании лепной картины с изображением выпуклых,  полуобъёмных объектов на горизонтальной поверхности.</vt:lpstr>
      <vt:lpstr>Основной материал — пластилин, а основным инструментом в пластилинографии является рука (вернее обе руки), следовательно, уровень умения зависит от владения собственными руками.    </vt:lpstr>
      <vt:lpstr>Занятия пластилинографией способствуют:  - развитию психических процессов;  - развитию воображения, творческих способностей;  - развитию восприятия, пространственной ориентации, сенсомоторной координации детей,  - развитию самостоятельности, произвольности поведения;  - реализации впечатлений, знаний, эмоционального состояния в творчестве.  </vt:lpstr>
      <vt:lpstr>  </vt:lpstr>
      <vt:lpstr>  </vt:lpstr>
      <vt:lpstr>  </vt:lpstr>
      <vt:lpstr>  </vt:lpstr>
      <vt:lpstr>  </vt:lpstr>
      <vt:lpstr>Пластилинография помогает: повысить сенсорную чувствительность (восприятие формы, фактуры, цвета); развить общую ручную умелость, мелкую моторику; синхронизирует работу обеих рук; сформировать умение планировать работу по реализации замысла, умение  предвидеть  результат и достигать его; Развивается воображение,  пространственное мышление,  творческие способности. 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Терехова</dc:creator>
  <cp:lastModifiedBy>Елена Терехова</cp:lastModifiedBy>
  <cp:revision>16</cp:revision>
  <dcterms:created xsi:type="dcterms:W3CDTF">2019-03-10T14:13:40Z</dcterms:created>
  <dcterms:modified xsi:type="dcterms:W3CDTF">2019-03-10T16:31:04Z</dcterms:modified>
</cp:coreProperties>
</file>