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61" r:id="rId5"/>
    <p:sldId id="262" r:id="rId6"/>
    <p:sldId id="263" r:id="rId7"/>
    <p:sldId id="279" r:id="rId8"/>
    <p:sldId id="265" r:id="rId9"/>
    <p:sldId id="290" r:id="rId10"/>
    <p:sldId id="295" r:id="rId11"/>
    <p:sldId id="296" r:id="rId12"/>
    <p:sldId id="299" r:id="rId13"/>
    <p:sldId id="293" r:id="rId14"/>
    <p:sldId id="297" r:id="rId15"/>
    <p:sldId id="294" r:id="rId16"/>
    <p:sldId id="269" r:id="rId17"/>
    <p:sldId id="28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8" autoAdjust="0"/>
    <p:restoredTop sz="94660"/>
  </p:normalViewPr>
  <p:slideViewPr>
    <p:cSldViewPr>
      <p:cViewPr varScale="1">
        <p:scale>
          <a:sx n="69" d="100"/>
          <a:sy n="69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688EE-0B61-438E-B945-825D411104A0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EF75-B848-4D18-B8CE-CD0781689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0E35-52A6-45BE-8AD4-BDE8EF5D76C4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ED89A-69D4-4450-B8B4-B98249123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0907-2E0D-4934-8422-C01D97618E8E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DCE6-745B-49C0-92D6-D98DE9F38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35B2D-FE41-4B85-BB3F-91AE40045893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94FC-D300-4CFE-AD86-953D2B0F4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C898A-1EF5-4CF9-8FB4-F55E7C264305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A39A-9AEA-400D-AC74-E7944F8EE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4F94-D84E-4A3C-8DD6-1D9A3486DE1B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6C0DB-E300-4E79-B8A3-DF2CFF281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0AC4B-A5B5-4647-9719-726D58B4B7A0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14F6-E82A-4778-B285-64C1959DC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A11C-5E87-4393-8860-3CEA4E102BFB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F1894-B310-4AA9-A754-CF948CFFF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6A8A-D437-4C4B-8E13-C30FBAD02212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188E-BDC8-4502-8034-2B032D722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487ED-6E9E-4894-9023-157AE462F08E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0C031-0607-4461-AF67-01058B352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7245-022C-4D50-9F16-B1D6DC342BB6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3E1C-76A9-430C-89A4-C7B3DD2D0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67C03D-0BF1-4E60-9C85-9B307A1A8B93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7779F7-674F-4836-9F92-CA47B8F22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2743200"/>
          </a:xfrm>
        </p:spPr>
        <p:txBody>
          <a:bodyPr/>
          <a:lstStyle/>
          <a:p>
            <a:pPr eaLnBrk="1" hangingPunct="1"/>
            <a:r>
              <a:rPr lang="ru-RU" sz="2400" smtClean="0"/>
              <a:t>Муниципальное дошкольное образовательное учреждение детский сад «Тополёк»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</a:t>
            </a:r>
            <a:r>
              <a:rPr lang="ru-RU" sz="2800" smtClean="0"/>
              <a:t>«Рабочая программа педагога ДОО»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7088187" cy="1752600"/>
          </a:xfrm>
        </p:spPr>
        <p:txBody>
          <a:bodyPr/>
          <a:lstStyle/>
          <a:p>
            <a:pPr algn="l" eaLnBrk="1" hangingPunct="1"/>
            <a:r>
              <a:rPr lang="ru-RU" sz="340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Старший воспитатель:</a:t>
            </a:r>
          </a:p>
          <a:p>
            <a:pPr algn="l" eaLnBrk="1" hangingPunct="1"/>
            <a:r>
              <a:rPr lang="ru-RU" sz="340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Медовикова Алевтина Анатольевна</a:t>
            </a:r>
          </a:p>
          <a:p>
            <a:pPr eaLnBrk="1" hangingPunct="1"/>
            <a:endParaRPr lang="ru-RU" sz="34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 descr="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Учебный план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 l="25806" t="23438" r="23682" b="6250"/>
          <a:stretch>
            <a:fillRect/>
          </a:stretch>
        </p:blipFill>
        <p:spPr bwMode="auto">
          <a:xfrm>
            <a:off x="1357313" y="857250"/>
            <a:ext cx="65722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 descr="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Календарно-тематическое планирование работы</a:t>
            </a:r>
            <a:br>
              <a:rPr lang="ru-RU" sz="2800" smtClean="0"/>
            </a:br>
            <a:r>
              <a:rPr lang="ru-RU" sz="2800" smtClean="0"/>
              <a:t>Сентябрь-май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 l="23061" t="28320" r="19839" b="10156"/>
          <a:stretch>
            <a:fillRect/>
          </a:stretch>
        </p:blipFill>
        <p:spPr bwMode="auto">
          <a:xfrm>
            <a:off x="900113" y="1196975"/>
            <a:ext cx="74295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 descr="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Взаимодействие с родителями и социальными</a:t>
            </a:r>
            <a:br>
              <a:rPr lang="ru-RU" sz="2800" dirty="0" smtClean="0"/>
            </a:br>
            <a:r>
              <a:rPr lang="ru-RU" sz="2800" dirty="0" smtClean="0"/>
              <a:t>партнёрами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50" y="1397000"/>
          <a:ext cx="7715250" cy="4637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8826"/>
                <a:gridCol w="1928826"/>
                <a:gridCol w="1928826"/>
                <a:gridCol w="1928826"/>
              </a:tblGrid>
              <a:tr h="1553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–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неделя месяца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С___ 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по___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–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неделя месяца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С___ 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по___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–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неделя месяца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С___ 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по___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–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неделя месяца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С___ 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по___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050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1.Оформление информационного  стенда на тему: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«День знаний»,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Информация на сайте ДОУ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1.« Режим дня для старшего дошкольника»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2.Антропометрические данные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Сетка занятий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Рекомендации: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Посетить  с ребенком школьный базар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Рассказать  о своих школьных годах, учителях, о своих школьных друзьях Рассмотреть  тематические  фотографии.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Организационное  родительское собрание: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«Дети и родители на школьном старте»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260350"/>
            <a:ext cx="8086725" cy="143986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 Условия реализации рабочей программы: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оснащение;</a:t>
            </a:r>
            <a:r>
              <a:rPr lang="ru-RU" sz="240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учебно-методическое обеспечение (программы, технологии, учебные пособия, дидактический материал, документация).</a:t>
            </a:r>
            <a:b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989138"/>
            <a:ext cx="6757988" cy="4137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Список литературы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научно-методическая и учебно-методическая литература;</a:t>
            </a:r>
            <a:endParaRPr lang="ru-RU" sz="24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литература для детей;</a:t>
            </a:r>
            <a:endParaRPr lang="ru-RU" sz="24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литература для родителей;</a:t>
            </a:r>
            <a:endParaRPr lang="ru-RU" sz="24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интернет-ресурсы;</a:t>
            </a:r>
            <a:endParaRPr lang="ru-RU" sz="24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образовательные CD-диски.</a:t>
            </a:r>
            <a:endParaRPr lang="ru-RU" sz="24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" descr="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Информационно-методическое обеспечение группы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 l="19217" t="31250" r="33015" b="8173"/>
          <a:stretch>
            <a:fillRect/>
          </a:stretch>
        </p:blipFill>
        <p:spPr bwMode="auto">
          <a:xfrm>
            <a:off x="1000125" y="1285875"/>
            <a:ext cx="62150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611188" y="404813"/>
            <a:ext cx="6757987" cy="4137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7. Приложения к программе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конспекты (сценарии) различных форм образовательной деятельности;</a:t>
            </a:r>
            <a:endParaRPr lang="ru-RU" sz="24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описание игр и игровых упражнений;</a:t>
            </a:r>
            <a:endParaRPr lang="ru-RU" sz="24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сценарии мастер-классов для педагогов и родителей;</a:t>
            </a:r>
            <a:endParaRPr lang="ru-RU" sz="24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сценарии различных форм сотрудничества с семьями воспитанников (консультации, круглые столы, тренинги, практикумы, семинары) для родителей;</a:t>
            </a:r>
            <a:endParaRPr lang="ru-RU" sz="24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визуальные средства информации (дети - родители - педагоги)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Сведения о семьях воспитанников группы</a:t>
            </a:r>
            <a:br>
              <a:rPr lang="ru-RU" sz="2800" smtClean="0"/>
            </a:br>
            <a:endParaRPr lang="ru-RU" sz="280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1397000"/>
          <a:ext cx="7929563" cy="4776788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3964809"/>
                <a:gridCol w="3964809"/>
              </a:tblGrid>
              <a:tr h="453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Полная семья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Неполная семья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Многодетная семья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Проблемная семья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Семья с опекуном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Этническая семья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3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Семей с одним ребёнком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 двумя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 тремя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23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Работающих матерей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Неработающих матерей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19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8704" name="Picture 2"/>
          <p:cNvPicPr>
            <a:picLocks noChangeAspect="1" noChangeArrowheads="1"/>
          </p:cNvPicPr>
          <p:nvPr/>
        </p:nvPicPr>
        <p:blipFill>
          <a:blip r:embed="rId3"/>
          <a:srcRect l="13177" t="28297" r="26427" b="3876"/>
          <a:stretch>
            <a:fillRect/>
          </a:stretch>
        </p:blipFill>
        <p:spPr bwMode="auto">
          <a:xfrm>
            <a:off x="428625" y="1214438"/>
            <a:ext cx="78581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0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85750" y="0"/>
            <a:ext cx="9429750" cy="7305675"/>
          </a:xfr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75"/>
          </a:xfrm>
        </p:spPr>
        <p:txBody>
          <a:bodyPr/>
          <a:lstStyle/>
          <a:p>
            <a:pPr eaLnBrk="1" hangingPunct="1"/>
            <a:r>
              <a:rPr lang="ru-RU" smtClean="0"/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63" y="285750"/>
            <a:ext cx="7772400" cy="1071563"/>
          </a:xfrm>
        </p:spPr>
        <p:txBody>
          <a:bodyPr/>
          <a:lstStyle/>
          <a:p>
            <a:pPr eaLnBrk="1" hangingPunct="1"/>
            <a:r>
              <a:rPr lang="ru-RU" sz="2800" u="sng" smtClean="0"/>
              <a:t>Перечень нормативных документов</a:t>
            </a: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42938" y="1285875"/>
            <a:ext cx="7129462" cy="4643438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Федеральный закон от 29.12.2012г. № 273-ФЗ «Об образовании в Российской Федерации»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Постановление Главного санитарного врача РФ от 15.05.2013г. № 26 «Об утверждении </a:t>
            </a:r>
            <a:r>
              <a:rPr lang="ru-RU" sz="1800" dirty="0" err="1" smtClean="0"/>
              <a:t>СанПиН</a:t>
            </a:r>
            <a:r>
              <a:rPr lang="ru-RU" sz="1800" dirty="0" smtClean="0"/>
              <a:t> 2.4.1.3049-13 «Санитарно-эпидемиологические требования к устройству, содержанию и организации режима работы дошкольных образовательных организаций»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Приказ </a:t>
            </a:r>
            <a:r>
              <a:rPr lang="ru-RU" sz="1800" dirty="0" err="1" smtClean="0"/>
              <a:t>Минобрнауки</a:t>
            </a:r>
            <a:r>
              <a:rPr lang="ru-RU" sz="1800" dirty="0" smtClean="0"/>
              <a:t> России от 30.08.2013 №1014 «Об утверждении Порядка организации осуществления образовательной деятельности по основным общеобразовательным программам – образовательным программам дошкольного образования»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Приказ </a:t>
            </a:r>
            <a:r>
              <a:rPr lang="ru-RU" sz="1800" dirty="0" err="1" smtClean="0"/>
              <a:t>Минобрнауки</a:t>
            </a:r>
            <a:r>
              <a:rPr lang="ru-RU" sz="1800" dirty="0" smtClean="0"/>
              <a:t> России от 17.10.2013г. № 1155 «Об утверждении Федерального государственного образовательного стандарта дошкольного образования»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Нормативные документы регионального и муниципального уровней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0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3" y="0"/>
            <a:ext cx="913288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75" cy="58689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Рабочая программа- это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/>
              <a:t>Нормативный документ, внутренний стандарт группы ДОО, определяющий ценностно-целевые ориентиры, содержание и объём образования для каждой возрастной ступени, разработанный  по образовательным областям развития детей и представляющий собой комплекс условий и средств воспитания, обучения оздоровления и коррекции развития детей,  реализуемых на основе имеющихся ресурсов(педагогических, материально-технических, организационных, технологических и др.) в соответствии с социальным заказом.</a:t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 descr="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5843587" cy="116205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р</a:t>
            </a:r>
            <a:r>
              <a:rPr lang="ru-RU" sz="3200" smtClean="0">
                <a:solidFill>
                  <a:schemeClr val="tx2"/>
                </a:solidFill>
                <a:latin typeface="Georgia" pitchFamily="18" charset="0"/>
              </a:rPr>
              <a:t>абочей программы</a:t>
            </a:r>
            <a:endParaRPr lang="ru-RU" sz="3200" smtClean="0"/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91063" cy="46910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Создание условий для эффективного планирования, организации, управления воспитательно-образовательным процессом в рамках реализации образовательных областей в соответствии с ФГОС ДО. </a:t>
            </a:r>
          </a:p>
          <a:p>
            <a:pPr eaLnBrk="1" hangingPunct="1"/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7" descr="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785813" y="428625"/>
            <a:ext cx="7772400" cy="714375"/>
          </a:xfrm>
        </p:spPr>
        <p:txBody>
          <a:bodyPr/>
          <a:lstStyle/>
          <a:p>
            <a:pPr eaLnBrk="1" hangingPunct="1"/>
            <a:r>
              <a:rPr lang="ru-RU" sz="43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3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smtClean="0">
                <a:solidFill>
                  <a:schemeClr val="tx2"/>
                </a:solidFill>
                <a:latin typeface="Georgia" pitchFamily="18" charset="0"/>
              </a:rPr>
              <a:t>абочей программы</a:t>
            </a:r>
            <a:endParaRPr lang="ru-RU" sz="40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1428750"/>
            <a:ext cx="6400800" cy="47863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75" y="1214438"/>
            <a:ext cx="6786563" cy="1500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содержание, объем, порядок изучения образовательных областей с учетом целей, задач, специфики воспитательно-образовательного процесса  и контингента воспитанников;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813" y="2928938"/>
            <a:ext cx="6572250" cy="10715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представление о практической реализации компонентов государственного образовательного стандарта при изучении образовательных областей;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0250" y="4286250"/>
            <a:ext cx="6572250" cy="10715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через систематизацию воспитательно-образовательной деятельности. </a:t>
            </a:r>
          </a:p>
        </p:txBody>
      </p:sp>
      <p:pic>
        <p:nvPicPr>
          <p:cNvPr id="17415" name="Рисунок 6" descr="29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14813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Georgia" pitchFamily="18" charset="0"/>
              </a:rPr>
              <a:t>Структура рабочей программы</a:t>
            </a:r>
            <a:endParaRPr lang="ru-RU" sz="2400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68313" y="836613"/>
            <a:ext cx="6400800" cy="5572125"/>
          </a:xfrm>
        </p:spPr>
        <p:txBody>
          <a:bodyPr/>
          <a:lstStyle/>
          <a:p>
            <a:pPr marL="0" indent="450850" eaLnBrk="1" hangingPunct="1">
              <a:tabLst>
                <a:tab pos="685800" algn="l"/>
              </a:tabLst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Титульный лист;</a:t>
            </a:r>
            <a:endParaRPr lang="ru-RU" sz="2000" b="1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eaLnBrk="1" hangingPunct="1">
              <a:tabLst>
                <a:tab pos="685800" algn="l"/>
              </a:tabLst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Целевой раздел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(пояснительная записка, целевые ориентиры освоения воспитанниками программы);</a:t>
            </a: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eaLnBrk="1" hangingPunct="1">
              <a:tabLst>
                <a:tab pos="685800" algn="l"/>
              </a:tabLst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(содержание программы - содержание работы с детьми по образовательным областям, календарно-тематическое планирование);</a:t>
            </a:r>
          </a:p>
          <a:p>
            <a:pPr marL="0" indent="450850" eaLnBrk="1" hangingPunct="1">
              <a:tabLst>
                <a:tab pos="685800" algn="l"/>
              </a:tabLst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(режим дня, описание различных форм, средств, способов реализации программы, допустимая образовательная нагрузка, взаимодействие с семьями воспитанников, мониторинг, материально-техническое и  учебно-методическое обеспечение)</a:t>
            </a: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eaLnBrk="1" hangingPunct="1">
              <a:tabLst>
                <a:tab pos="685800" algn="l"/>
              </a:tabLst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Список литературы;</a:t>
            </a:r>
            <a:endParaRPr lang="ru-RU" sz="2000" b="1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eaLnBrk="1" hangingPunct="1">
              <a:tabLst>
                <a:tab pos="685800" algn="l"/>
              </a:tabLst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Приложения к программе.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50850" eaLnBrk="1" hangingPunct="1">
              <a:tabLst>
                <a:tab pos="685800" algn="l"/>
              </a:tabLst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 descr="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7081838" cy="614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Титульный лист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424862" cy="52863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Муниципальное   дошкольное образовательное учреждение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детский сад «Тополёк»  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Принята                                                                                                                                                       Утверждаю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Педагогическим советом                                                                                                              Заведующий МДОУ д/с «Тополёк»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МДОУ                                                                                                                                                    ___________  Ф.И.О.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Протокол №___ 	                                                                                                         Приказ № ___ от «___»____________20__ г.                                                                                                     «__»__20__г.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 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	Рабочая программа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___________________________________________________________________________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         (наименование группы ДОУ, возраст детей) 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____________________________________________________________________________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                (срок реализации программы)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Составлена на основе примерной программы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( наименование программы)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( автор программы)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 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 ______________________________________________________________________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                                                                  (Ф.И.О. педагога(ов), составившего(их) рабочую учебную программу)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 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г.Мышкин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200" b="1" smtClean="0"/>
              <a:t>20_____ г.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z="2800" smtClean="0"/>
              <a:t>Пояснительная записка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6757988" cy="4983163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документы, на основе которых разработана программа,</a:t>
            </a: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примерная образовательная программа, парциальные программы;</a:t>
            </a: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технологии;</a:t>
            </a: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возрастные, психологические и индивидуальные особенности воспитанников, обучающихся по программе;</a:t>
            </a: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(с учетом требований ФГОС ДО);</a:t>
            </a: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(образовательные, развивающие, воспитательные, с учетом требований ФГОС ДО);</a:t>
            </a: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реализации рабочей программы;</a:t>
            </a: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принципы;</a:t>
            </a: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реализации программы.</a:t>
            </a: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0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260350"/>
            <a:ext cx="8086725" cy="143986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Основное содержание: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работы с детьми по образовательным областям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(учебный план) ;</a:t>
            </a:r>
            <a:r>
              <a:rPr lang="ru-RU" sz="200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календарно-тематическое планирование.</a:t>
            </a:r>
            <a:r>
              <a:rPr lang="ru-RU" sz="200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989138"/>
            <a:ext cx="6757988" cy="4137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4. Условия реализации программы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режим дня;</a:t>
            </a: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краткое описание различных форм, средств, способов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особенности психолого-педагогической работы с разным уровнем развития в разных видах деятельности;</a:t>
            </a: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воспитанников.</a:t>
            </a:r>
            <a:endParaRPr lang="ru-RU" sz="20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636</Words>
  <Application>Microsoft Office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Arial Unicode MS</vt:lpstr>
      <vt:lpstr>Times New Roman</vt:lpstr>
      <vt:lpstr>Georgia</vt:lpstr>
      <vt:lpstr>Тема Office</vt:lpstr>
      <vt:lpstr>Муниципальное дошкольное образовательное учреждение детский сад «Тополёк»     «Рабочая программа педагога ДОО»</vt:lpstr>
      <vt:lpstr>Перечень нормативных документов</vt:lpstr>
      <vt:lpstr>Рабочая программа- это Нормативный документ, внутренний стандарт группы ДОО, определяющий ценностно-целевые ориентиры, содержание и объём образования для каждой возрастной ступени, разработанный  по образовательным областям развития детей и представляющий собой комплекс условий и средств воспитания, обучения оздоровления и коррекции развития детей,  реализуемых на основе имеющихся ресурсов(педагогических, материально-технических, организационных, технологических и др.) в соответствии с социальным заказом. </vt:lpstr>
      <vt:lpstr>Цель рабочей программы</vt:lpstr>
      <vt:lpstr>Задачи рабочей программы</vt:lpstr>
      <vt:lpstr>Структура рабочей программы</vt:lpstr>
      <vt:lpstr>Титульный лист</vt:lpstr>
      <vt:lpstr>Пояснительная записка</vt:lpstr>
      <vt:lpstr>3. Основное содержание: содержание работы с детьми по образовательным областям  (учебный план) ; календарно-тематическое планирование. </vt:lpstr>
      <vt:lpstr>Учебный план </vt:lpstr>
      <vt:lpstr>Календарно-тематическое планирование работы Сентябрь-май </vt:lpstr>
      <vt:lpstr>Взаимодействие с родителями и социальными партнёрами </vt:lpstr>
      <vt:lpstr>5. Условия реализации рабочей программы: материально-техническое оснащение; учебно-методическое обеспечение (программы, технологии, учебные пособия, дидактический материал, документация). </vt:lpstr>
      <vt:lpstr>Информационно-методическое обеспечение группы</vt:lpstr>
      <vt:lpstr>Слайд 15</vt:lpstr>
      <vt:lpstr>Сведения о семьях воспитанников группы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Центр развития ребёнка детский сад №32  Консультация  для воспитателей «Рабочая программа педагога ДОО»</dc:title>
  <dc:creator>HP</dc:creator>
  <cp:lastModifiedBy>аля</cp:lastModifiedBy>
  <cp:revision>45</cp:revision>
  <dcterms:created xsi:type="dcterms:W3CDTF">2014-12-20T12:32:44Z</dcterms:created>
  <dcterms:modified xsi:type="dcterms:W3CDTF">2019-05-29T10:05:48Z</dcterms:modified>
</cp:coreProperties>
</file>