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47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4" r:id="rId15"/>
    <p:sldId id="275" r:id="rId16"/>
    <p:sldId id="276" r:id="rId17"/>
    <p:sldId id="278" r:id="rId18"/>
    <p:sldId id="277" r:id="rId19"/>
    <p:sldId id="279" r:id="rId20"/>
    <p:sldId id="280" r:id="rId21"/>
    <p:sldId id="281" r:id="rId22"/>
    <p:sldId id="282" r:id="rId23"/>
    <p:sldId id="284" r:id="rId24"/>
    <p:sldId id="285" r:id="rId25"/>
    <p:sldId id="293" r:id="rId26"/>
    <p:sldId id="294" r:id="rId27"/>
    <p:sldId id="295" r:id="rId28"/>
    <p:sldId id="296" r:id="rId29"/>
    <p:sldId id="298" r:id="rId30"/>
    <p:sldId id="299" r:id="rId31"/>
    <p:sldId id="301" r:id="rId32"/>
    <p:sldId id="303" r:id="rId33"/>
    <p:sldId id="304" r:id="rId34"/>
    <p:sldId id="305" r:id="rId35"/>
    <p:sldId id="306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24" r:id="rId45"/>
    <p:sldId id="325" r:id="rId4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075C8AC-692C-460B-B48A-61DFE86062EC}">
          <p14:sldIdLst>
            <p14:sldId id="256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4"/>
            <p14:sldId id="275"/>
            <p14:sldId id="276"/>
            <p14:sldId id="278"/>
            <p14:sldId id="277"/>
            <p14:sldId id="279"/>
            <p14:sldId id="280"/>
            <p14:sldId id="281"/>
            <p14:sldId id="282"/>
            <p14:sldId id="284"/>
            <p14:sldId id="285"/>
            <p14:sldId id="293"/>
            <p14:sldId id="294"/>
            <p14:sldId id="295"/>
            <p14:sldId id="296"/>
            <p14:sldId id="298"/>
            <p14:sldId id="299"/>
            <p14:sldId id="301"/>
            <p14:sldId id="303"/>
            <p14:sldId id="304"/>
            <p14:sldId id="305"/>
            <p14:sldId id="306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</p14:sldIdLst>
        </p14:section>
        <p14:section name="Раздел без заголовка" id="{83C6EF94-2113-42A7-BDCE-CD3B6C004ED9}">
          <p14:sldIdLst>
            <p14:sldId id="324"/>
            <p14:sldId id="32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09C7"/>
    <a:srgbClr val="6600CC"/>
    <a:srgbClr val="4DBD25"/>
    <a:srgbClr val="CB390B"/>
    <a:srgbClr val="3740ED"/>
    <a:srgbClr val="000000"/>
    <a:srgbClr val="FA0000"/>
    <a:srgbClr val="DDE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1" autoAdjust="0"/>
    <p:restoredTop sz="96069" autoAdjust="0"/>
  </p:normalViewPr>
  <p:slideViewPr>
    <p:cSldViewPr>
      <p:cViewPr>
        <p:scale>
          <a:sx n="74" d="100"/>
          <a:sy n="74" d="100"/>
        </p:scale>
        <p:origin x="-12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61269-7320-4250-8A9F-2D4EF21A8969}" type="datetimeFigureOut">
              <a:rPr lang="ru-RU" smtClean="0"/>
              <a:pPr/>
              <a:t>31.08.2020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94DDC-76F0-4A02-ADCF-BDAD2A75CD7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36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94DDC-76F0-4A02-ADCF-BDAD2A75CD70}" type="slidenum">
              <a:rPr lang="ru-RU" smtClean="0"/>
              <a:pPr/>
              <a:t>38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5465F-C456-4A06-AD68-F0CDA63BB1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49BFD-5D5F-4CB4-9272-95CA8D5C3C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6529E-FFD8-463A-8172-742A839B8E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2255C-552F-4147-AA3E-3AB83BC0AF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FFF43-636B-4DD3-AD98-03C72C378C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C11CA-8BF9-4A22-8A44-A92EF7CC1D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B6567-B449-45ED-B9A2-BA435D0DA4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19ACF-1593-448C-963E-4ACD61537D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F8CD7-985A-41FA-BCC4-E8FCFB69AB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9C796-59A9-4CD3-ACF6-55DEC11CAD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89D6-E9D7-40BE-9B3E-46E5200D50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3BE38886-CC6D-427D-B0A2-87636898FE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3728" y="764704"/>
            <a:ext cx="6929454" cy="344488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79056B"/>
                </a:solidFill>
              </a:rPr>
              <a:t>Психолого-педагогическое сопровождение детей раннего возраста в ДОУ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214290"/>
            <a:ext cx="7095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детский сад «Тополёк»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4293096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Медовикова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Алевтина Анатольевна,                        старший воспитатель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г. Мышкин 10.12.2019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C2E0C"/>
                </a:solidFill>
              </a:rPr>
              <a:t>Основные линии развития детей раннего возраста: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86116" y="1600200"/>
            <a:ext cx="5400684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3740ED"/>
                </a:solidFill>
              </a:rPr>
              <a:t>знакомство с предметами и их функциями;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3740ED"/>
                </a:solidFill>
              </a:rPr>
              <a:t>общение и совместная деятельность со взрослым;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3740ED"/>
                </a:solidFill>
              </a:rPr>
              <a:t>освоение предметных действий;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071802" y="500042"/>
            <a:ext cx="5614998" cy="478634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3740ED"/>
                </a:solidFill>
              </a:rPr>
              <a:t>восприятие становится предметным;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3740ED"/>
                </a:solidFill>
              </a:rPr>
              <a:t>происходит освоение навыков самообслуживания;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3740ED"/>
                </a:solidFill>
              </a:rPr>
              <a:t>зарождаются предпосылки и элементы трудовой деятельности;</a:t>
            </a:r>
          </a:p>
          <a:p>
            <a:pPr eaLnBrk="1" hangingPunct="1">
              <a:defRPr/>
            </a:pPr>
            <a:endParaRPr lang="ru-RU" dirty="0" smtClean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000364" y="428605"/>
            <a:ext cx="5143536" cy="5214974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3740ED"/>
                </a:solidFill>
              </a:rPr>
              <a:t>появляются своеобразные формы игровой деятельности (предметные действия с игрушками);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3740ED"/>
                </a:solidFill>
              </a:rPr>
              <a:t>появляются новые виды деятельности ребенка: рисование, конструирование, лепка, аппликация;</a:t>
            </a:r>
          </a:p>
          <a:p>
            <a:pPr eaLnBrk="1" hangingPunct="1">
              <a:buNone/>
              <a:defRPr/>
            </a:pPr>
            <a:endParaRPr lang="ru-RU" i="1" dirty="0" smtClean="0">
              <a:solidFill>
                <a:srgbClr val="16CFD4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843226" y="928670"/>
            <a:ext cx="6300774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3740ED"/>
                </a:solidFill>
              </a:rPr>
              <a:t>происходит освоение самостоятельной речи;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3740ED"/>
                </a:solidFill>
              </a:rPr>
              <a:t>развивается эмоциональная сфера ребенка;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3740ED"/>
                </a:solidFill>
              </a:rPr>
              <a:t>формируются социальные эмоции;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xfrm>
            <a:off x="3214678" y="1142984"/>
            <a:ext cx="5429288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 </a:t>
            </a:r>
            <a:r>
              <a:rPr lang="ru-RU" sz="3600" dirty="0" smtClean="0">
                <a:solidFill>
                  <a:srgbClr val="3740ED"/>
                </a:solidFill>
              </a:rPr>
              <a:t>развивается любознательность;</a:t>
            </a:r>
          </a:p>
          <a:p>
            <a:pPr eaLnBrk="1" hangingPunct="1">
              <a:defRPr/>
            </a:pPr>
            <a:r>
              <a:rPr lang="ru-RU" sz="3600" dirty="0" smtClean="0">
                <a:solidFill>
                  <a:srgbClr val="3740ED"/>
                </a:solidFill>
              </a:rPr>
              <a:t>создается основа для нравственного развития;</a:t>
            </a:r>
          </a:p>
          <a:p>
            <a:pPr eaLnBrk="1" hangingPunct="1"/>
            <a:endParaRPr lang="ru-RU" sz="2800" i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2857488" y="1428735"/>
            <a:ext cx="5600688" cy="457203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3740ED"/>
                </a:solidFill>
              </a:rPr>
              <a:t>личный опыт существенно влияет на появление индивидуальных различий в психическом развитии детей;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3740ED"/>
                </a:solidFill>
              </a:rPr>
              <a:t>происходит становление самосознания ребенка.</a:t>
            </a:r>
          </a:p>
          <a:p>
            <a:pPr eaLnBrk="1" hangingPunct="1"/>
            <a:endParaRPr lang="ru-RU" sz="2800" i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43184" y="285728"/>
            <a:ext cx="6400816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FC2E0C"/>
                </a:solidFill>
              </a:rPr>
              <a:t>Выготский Л.С. выделил симптомы кризиса трех лет, которые делают ребенка трудновоспитуемым:</a:t>
            </a:r>
            <a:endParaRPr lang="ru-RU" sz="2800" dirty="0" smtClean="0">
              <a:solidFill>
                <a:srgbClr val="4DBD25"/>
              </a:solidFill>
            </a:endParaRPr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357554" y="1857364"/>
            <a:ext cx="5586394" cy="381158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i="1" dirty="0" smtClean="0">
                <a:solidFill>
                  <a:srgbClr val="79056B"/>
                </a:solidFill>
              </a:rPr>
              <a:t>негативизм — </a:t>
            </a:r>
            <a:r>
              <a:rPr lang="ru-RU" sz="2400" dirty="0" smtClean="0">
                <a:solidFill>
                  <a:srgbClr val="79056B"/>
                </a:solidFill>
              </a:rPr>
              <a:t>поведение ребенка идет вразрез с тем, которое предлагают ему взрослые; он не хочет выполнять требуемое только потому, что это предложил взрослый;</a:t>
            </a:r>
            <a:endParaRPr lang="ru-RU" sz="2400" i="1" dirty="0" smtClean="0">
              <a:solidFill>
                <a:srgbClr val="79056B"/>
              </a:solidFill>
            </a:endParaRPr>
          </a:p>
          <a:p>
            <a:pPr eaLnBrk="1" hangingPunct="1">
              <a:defRPr/>
            </a:pPr>
            <a:endParaRPr lang="ru-RU" b="1" dirty="0" smtClean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>
              <a:solidFill>
                <a:srgbClr val="2409C7"/>
              </a:solidFill>
            </a:endParaRP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857488" y="2000240"/>
            <a:ext cx="5829312" cy="412592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i="1" dirty="0" smtClean="0">
                <a:solidFill>
                  <a:srgbClr val="79056B"/>
                </a:solidFill>
              </a:rPr>
              <a:t>упрямство </a:t>
            </a:r>
            <a:r>
              <a:rPr lang="ru-RU" sz="2800" dirty="0" smtClean="0">
                <a:solidFill>
                  <a:srgbClr val="79056B"/>
                </a:solidFill>
              </a:rPr>
              <a:t>— ребенок настаивает на выполнении своего требования не потому, что этого очень хочет, а потому, что он это требует;</a:t>
            </a:r>
            <a:endParaRPr lang="ru-RU" sz="2800" i="1" dirty="0" smtClean="0">
              <a:solidFill>
                <a:srgbClr val="79056B"/>
              </a:solidFill>
            </a:endParaRPr>
          </a:p>
          <a:p>
            <a:pPr eaLnBrk="1" hangingPunct="1">
              <a:defRPr/>
            </a:pPr>
            <a:endParaRPr lang="ru-RU" sz="4400" dirty="0" smtClean="0">
              <a:solidFill>
                <a:srgbClr val="6600CC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88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655872" y="1000108"/>
            <a:ext cx="6488128" cy="48990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dirty="0" smtClean="0">
                <a:solidFill>
                  <a:srgbClr val="79056B"/>
                </a:solidFill>
              </a:rPr>
              <a:t>строптивость — </a:t>
            </a:r>
            <a:r>
              <a:rPr lang="ru-RU" sz="4000" dirty="0" smtClean="0">
                <a:solidFill>
                  <a:srgbClr val="79056B"/>
                </a:solidFill>
              </a:rPr>
              <a:t>реакция, направленная против норм воспитания, против сложившегося образа жизни;</a:t>
            </a:r>
          </a:p>
          <a:p>
            <a:pPr eaLnBrk="1" hangingPunct="1">
              <a:defRPr/>
            </a:pPr>
            <a:endParaRPr lang="ru-RU" i="1" dirty="0" smtClean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2786050" y="714357"/>
            <a:ext cx="5643602" cy="4429156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sz="2800" i="1" dirty="0" smtClean="0">
                <a:solidFill>
                  <a:srgbClr val="79056B"/>
                </a:solidFill>
              </a:rPr>
              <a:t>своеволие, своенравие — </a:t>
            </a:r>
            <a:r>
              <a:rPr lang="ru-RU" sz="2800" dirty="0" smtClean="0">
                <a:solidFill>
                  <a:srgbClr val="79056B"/>
                </a:solidFill>
              </a:rPr>
              <a:t>тенденция к самостоятельности;</a:t>
            </a:r>
            <a:endParaRPr lang="ru-RU" sz="2800" i="1" dirty="0" smtClean="0">
              <a:solidFill>
                <a:srgbClr val="79056B"/>
              </a:solidFill>
            </a:endParaRPr>
          </a:p>
          <a:p>
            <a:pPr marL="609600" indent="-609600" eaLnBrk="1" hangingPunct="1">
              <a:defRPr/>
            </a:pPr>
            <a:r>
              <a:rPr lang="ru-RU" sz="2800" i="1" dirty="0" smtClean="0">
                <a:solidFill>
                  <a:srgbClr val="79056B"/>
                </a:solidFill>
              </a:rPr>
              <a:t>стремление к деспотизму — </a:t>
            </a:r>
            <a:r>
              <a:rPr lang="ru-RU" sz="2800" dirty="0" smtClean="0">
                <a:solidFill>
                  <a:srgbClr val="79056B"/>
                </a:solidFill>
              </a:rPr>
              <a:t>желание проявить деспотическую</a:t>
            </a:r>
            <a:br>
              <a:rPr lang="ru-RU" sz="2800" dirty="0" smtClean="0">
                <a:solidFill>
                  <a:srgbClr val="79056B"/>
                </a:solidFill>
              </a:rPr>
            </a:br>
            <a:r>
              <a:rPr lang="ru-RU" sz="2800" dirty="0" smtClean="0">
                <a:solidFill>
                  <a:srgbClr val="79056B"/>
                </a:solidFill>
              </a:rPr>
              <a:t>власть над окружающими (в семье с единственным ребенком);</a:t>
            </a:r>
            <a:endParaRPr lang="ru-RU" sz="2800" i="1" dirty="0" smtClean="0">
              <a:solidFill>
                <a:srgbClr val="79056B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27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274638"/>
            <a:ext cx="654369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2409C7"/>
                </a:solidFill>
              </a:rPr>
              <a:t>Эффективность сопровождения достигается его системностью и включает: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886060" y="2000240"/>
            <a:ext cx="625794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i="1" dirty="0" smtClean="0">
                <a:solidFill>
                  <a:srgbClr val="0C1CB8"/>
                </a:solidFill>
              </a:rPr>
              <a:t>диагностический этап </a:t>
            </a:r>
            <a:r>
              <a:rPr lang="ru-RU" dirty="0" smtClean="0">
                <a:solidFill>
                  <a:srgbClr val="0C1CB8"/>
                </a:solidFill>
              </a:rPr>
              <a:t>(осознание сути проблемы ее носителей и потенциальных возможностей решения);</a:t>
            </a:r>
            <a:endParaRPr lang="ru-RU" i="1" dirty="0" smtClean="0">
              <a:solidFill>
                <a:srgbClr val="0C1CB8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>
              <a:solidFill>
                <a:srgbClr val="0C1CB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2928926" y="2000240"/>
            <a:ext cx="5757874" cy="40195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i="1" dirty="0" smtClean="0">
                <a:solidFill>
                  <a:srgbClr val="79056B"/>
                </a:solidFill>
              </a:rPr>
              <a:t>ревность — </a:t>
            </a:r>
            <a:r>
              <a:rPr lang="ru-RU" dirty="0" smtClean="0">
                <a:solidFill>
                  <a:srgbClr val="79056B"/>
                </a:solidFill>
              </a:rPr>
              <a:t>ревнивое отношение к другим детям (в семье с несколькими детьми).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600" dirty="0" smtClean="0">
              <a:solidFill>
                <a:srgbClr val="2409C7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14546" y="274638"/>
            <a:ext cx="6472254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bg2"/>
                </a:solidFill>
              </a:rPr>
              <a:t>Модель психолого-педагогического сопровождения развития ребенка раннего возраста</a:t>
            </a:r>
            <a:endParaRPr lang="ru-RU" sz="2400" dirty="0" smtClean="0">
              <a:solidFill>
                <a:schemeClr val="accent2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2571736" y="1571612"/>
            <a:ext cx="6115064" cy="4554551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Цель </a:t>
            </a:r>
            <a:r>
              <a:rPr lang="ru-RU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сопровождения состоит в том, чтобы создать психолого-педагогические условия для оптимизации хода психического развития ребенка, а также обеспечить профилактику нарушений процесса социализации.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>
              <a:solidFill>
                <a:srgbClr val="2409C7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285728"/>
            <a:ext cx="700089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Принципы, необходимые для организации сопровождения детей раннего возраста: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000364" y="1600200"/>
            <a:ext cx="5686436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i="1" dirty="0" smtClean="0">
                <a:solidFill>
                  <a:srgbClr val="16CFD4"/>
                </a:solidFill>
                <a:latin typeface="Arial" charset="0"/>
              </a:rPr>
              <a:t>      </a:t>
            </a:r>
            <a:r>
              <a:rPr lang="ru-RU" i="1" dirty="0" smtClean="0">
                <a:solidFill>
                  <a:srgbClr val="16CFD4"/>
                </a:solidFill>
                <a:latin typeface="Arial" charset="0"/>
              </a:rPr>
              <a:t>принцип деятельного участия,</a:t>
            </a:r>
            <a:endParaRPr lang="en-US" i="1" dirty="0" smtClean="0">
              <a:solidFill>
                <a:srgbClr val="16CFD4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ru-RU" i="1" dirty="0" smtClean="0">
                <a:solidFill>
                  <a:srgbClr val="16CFD4"/>
                </a:solidFill>
                <a:latin typeface="Arial" charset="0"/>
              </a:rPr>
              <a:t>    принцип проживания, </a:t>
            </a:r>
            <a:endParaRPr lang="en-US" i="1" dirty="0" smtClean="0">
              <a:solidFill>
                <a:srgbClr val="16CFD4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ru-RU" i="1" dirty="0" smtClean="0">
                <a:solidFill>
                  <a:srgbClr val="16CFD4"/>
                </a:solidFill>
                <a:latin typeface="Arial" charset="0"/>
              </a:rPr>
              <a:t>    принцип открытости.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4DBD25"/>
                </a:solidFill>
              </a:rPr>
              <a:t>Задачи сопровождения развития ребенка раннего возраста:</a:t>
            </a:r>
            <a:endParaRPr lang="ru-RU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2786050" y="1857364"/>
            <a:ext cx="5900750" cy="426879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стимулирование развития свойственных возрасту психологических новообразований, а также предпосылок тех психических функций и видов деятельности, которые будут развиваться в дошкольном возрасте;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>
              <a:solidFill>
                <a:srgbClr val="6600CC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2928926" y="857232"/>
            <a:ext cx="5072098" cy="418625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обеспечение формирования психических функций, определяющих в данном возрасте продуктивное взаимодействие с окружающим;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содействие становлению адаптивного поведения в разнообразных социальных ситуациях.</a:t>
            </a:r>
            <a:r>
              <a:rPr lang="ru-RU" sz="2800" dirty="0" smtClean="0">
                <a:solidFill>
                  <a:srgbClr val="DDEE4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2409C7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1680" y="285728"/>
            <a:ext cx="697232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A0000"/>
                </a:solidFill>
              </a:rPr>
              <a:t>Психологическая характеристика процесса адаптации ребенка к условиям ДОУ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2214554"/>
            <a:ext cx="5086328" cy="4525963"/>
          </a:xfrm>
        </p:spPr>
        <p:txBody>
          <a:bodyPr/>
          <a:lstStyle/>
          <a:p>
            <a:r>
              <a:rPr lang="ru-RU" sz="2400" b="1" dirty="0" smtClean="0"/>
              <a:t>Адаптация </a:t>
            </a:r>
            <a:r>
              <a:rPr lang="ru-RU" sz="2400" dirty="0" smtClean="0"/>
              <a:t>— это реакция организма и психики на меняющиеся условия среды.</a:t>
            </a:r>
            <a:endParaRPr lang="ru-RU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786050" y="642918"/>
            <a:ext cx="5900750" cy="4697427"/>
          </a:xfrm>
        </p:spPr>
        <p:txBody>
          <a:bodyPr/>
          <a:lstStyle/>
          <a:p>
            <a:r>
              <a:rPr lang="ru-RU" sz="2400" dirty="0" smtClean="0"/>
              <a:t>Адаптацию необходимо рассматривать не как пассивное приспособление к меняющимся условиям, а как </a:t>
            </a:r>
            <a:r>
              <a:rPr lang="ru-RU" sz="2400" i="1" dirty="0" smtClean="0"/>
              <a:t>процесс выработки новых форм и способов активности, обеспечивающих эффективность деятельности в изменяющихся условиях и сохранение своего психофизического благополучия.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2000240"/>
            <a:ext cx="5329246" cy="4125923"/>
          </a:xfrm>
        </p:spPr>
        <p:txBody>
          <a:bodyPr/>
          <a:lstStyle/>
          <a:p>
            <a:r>
              <a:rPr lang="ru-RU" sz="2400" dirty="0" smtClean="0"/>
              <a:t>Адаптация направлена на поддержание равновесия организма и среды в новых для ребенка условиях. Изменения, происходящие в процессе адаптации, затрагивают все уровни организма и психики.</a:t>
            </a:r>
            <a:endParaRPr lang="ru-RU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357166"/>
            <a:ext cx="5186370" cy="4525963"/>
          </a:xfrm>
        </p:spPr>
        <p:txBody>
          <a:bodyPr/>
          <a:lstStyle/>
          <a:p>
            <a:r>
              <a:rPr lang="ru-RU" sz="2800" dirty="0" smtClean="0"/>
              <a:t>Поэтому </a:t>
            </a:r>
            <a:r>
              <a:rPr lang="ru-RU" sz="2800" i="1" dirty="0" smtClean="0"/>
              <a:t>все адаптационные возможности и адаптационные изменения необходимо рассматривать на трех уровнях: психофизиологическом, индивидуально-психологическом и социально-психологическом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409C7"/>
                </a:solidFill>
              </a:rPr>
              <a:t>Этапы адаптации детей к ДОУ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1785926"/>
            <a:ext cx="5543560" cy="434023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6600CC"/>
                </a:solidFill>
              </a:rPr>
              <a:t>1 этап – негативистский или депрессивный;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6600CC"/>
                </a:solidFill>
              </a:rPr>
              <a:t>2 этап – псевдоадаптация; 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6600CC"/>
                </a:solidFill>
              </a:rPr>
              <a:t>3 этап – подлинная адаптация.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3" name="Rectangle 5"/>
          <p:cNvSpPr>
            <a:spLocks noGrp="1" noChangeArrowheads="1"/>
          </p:cNvSpPr>
          <p:nvPr>
            <p:ph idx="1"/>
          </p:nvPr>
        </p:nvSpPr>
        <p:spPr>
          <a:xfrm>
            <a:off x="2643174" y="571480"/>
            <a:ext cx="6115064" cy="5097475"/>
          </a:xfrm>
        </p:spPr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solidFill>
                  <a:srgbClr val="0C1CB8"/>
                </a:solidFill>
              </a:rPr>
              <a:t>поисковый этап </a:t>
            </a:r>
            <a:r>
              <a:rPr lang="ru-RU" dirty="0" smtClean="0">
                <a:solidFill>
                  <a:srgbClr val="0C1CB8"/>
                </a:solidFill>
              </a:rPr>
              <a:t>(сбор необходимой информации о путях и способах решения проблемы, доведение ее до всех участников проблемной ситуации, создание условий для осознания информации самим ребенком);</a:t>
            </a:r>
          </a:p>
          <a:p>
            <a:pPr eaLnBrk="1" hangingPunct="1">
              <a:defRPr/>
            </a:pPr>
            <a:endParaRPr lang="ru-RU" dirty="0" smtClean="0">
              <a:solidFill>
                <a:srgbClr val="0C1CB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714356"/>
            <a:ext cx="5543560" cy="5626121"/>
          </a:xfrm>
        </p:spPr>
        <p:txBody>
          <a:bodyPr/>
          <a:lstStyle/>
          <a:p>
            <a:r>
              <a:rPr lang="ru-RU" sz="24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 i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Для успешной адаптации необходимо  организовать удовлетворение основных потребностей ребенка, как органических (в отдыхе, пище и пр.), так и социальных (доверительных контактах и сотрудничестве со взрослым, познании, признании, одобрении и т.п.), в новой среде и новыми средствами.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6600CC"/>
                </a:solidFill>
              </a:rPr>
              <a:t>Принципы организации взаимодействия с ребенком: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1571612"/>
            <a:ext cx="4643470" cy="45434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педагогическое воздействие следует за направлением внимания ребенка;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используются естественные, повседневно возникающие ситуации;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857232"/>
            <a:ext cx="5686436" cy="5268931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обучение и воспитание включено во взаимодействие ребенка и взрослого с учетом естественных образцов общения ребенка и родителей.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/>
          <a:lstStyle/>
          <a:p>
            <a:r>
              <a:rPr lang="ru-RU" sz="36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Требования к организации взаимодействия:</a:t>
            </a:r>
            <a:endParaRPr lang="ru-RU" sz="3600" i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1600200"/>
            <a:ext cx="5829312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 smtClean="0">
                <a:solidFill>
                  <a:srgbClr val="2409C7"/>
                </a:solidFill>
              </a:rPr>
              <a:t>взрослый организует действия поочередно с ребенком;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>
                <a:solidFill>
                  <a:srgbClr val="2409C7"/>
                </a:solidFill>
              </a:rPr>
              <a:t>взрослый называет предметы, игрушки, когда ребенок на них смотрит, действует, держит в руках;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500042"/>
            <a:ext cx="5143536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 smtClean="0">
                <a:solidFill>
                  <a:srgbClr val="2409C7"/>
                </a:solidFill>
              </a:rPr>
              <a:t>взрослый поддерживает все проявления активности ребенка, откликается на стремление ребенка к вниманию взрослого;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>
                <a:solidFill>
                  <a:srgbClr val="2409C7"/>
                </a:solidFill>
              </a:rPr>
              <a:t>создание коммуникативных пауз, выбор темпа разговора с учетом состояния ребенка;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571875" y="1428736"/>
            <a:ext cx="5114925" cy="469742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 smtClean="0">
                <a:solidFill>
                  <a:srgbClr val="2409C7"/>
                </a:solidFill>
              </a:rPr>
              <a:t>организация эмоционально насыщенных игровых ситуаций;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>
                <a:solidFill>
                  <a:srgbClr val="2409C7"/>
                </a:solidFill>
              </a:rPr>
              <a:t>профилактика и торможение отрицательных эмоций.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2409C7"/>
                </a:solidFill>
              </a:rPr>
              <a:t>Требования к проведению адаптационных игр: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00430" y="1928802"/>
            <a:ext cx="5186370" cy="4197361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игру повторяют в течение дня несколько раз;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 введении новой игры знакомые игры повторяют;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1000108"/>
            <a:ext cx="561499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задачи предыдущего раздела программы при их освоении включают в последующий раздел при введении новых задач;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знакомые игровые ситуации включают в бытовые процессы;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1928802"/>
            <a:ext cx="5686436" cy="3768733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игры и бытовые процессы каждодневно дополняют приемами торможения отрицательных эмоций;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714356"/>
            <a:ext cx="5900750" cy="5411807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 единицу взаимодействия с ребенком игру можно повторять несколько раз, но прекращать до того, как у него к ней пропал интерес; при желании ребенка игра возобновляется;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428992" y="714356"/>
            <a:ext cx="5257808" cy="538322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i="1" dirty="0" smtClean="0">
                <a:solidFill>
                  <a:srgbClr val="0C1CB8"/>
                </a:solidFill>
              </a:rPr>
              <a:t>консультативно-проективный этап </a:t>
            </a:r>
            <a:r>
              <a:rPr lang="ru-RU" sz="2400" dirty="0" smtClean="0">
                <a:solidFill>
                  <a:srgbClr val="0C1CB8"/>
                </a:solidFill>
              </a:rPr>
              <a:t>(обсуждение со всеми заинтересованными лицами вариантов решения проблемы, построение прогнозов эффективности, выбор методов, распределение обязанностей по реализации решения, определения сроков исполнения и возможности корректировки планов);</a:t>
            </a:r>
          </a:p>
          <a:p>
            <a:pPr eaLnBrk="1" hangingPunct="1">
              <a:defRPr/>
            </a:pPr>
            <a:endParaRPr lang="ru-RU" sz="2400" dirty="0" smtClean="0">
              <a:solidFill>
                <a:srgbClr val="0C1CB8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71802" y="714356"/>
            <a:ext cx="4786346" cy="5383219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продвижение в освоении каждой игры для каждого ребенка организуют индивидуально, по количеству повторений;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785794"/>
            <a:ext cx="5900750" cy="4525963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 повседневном использовании игр учитывают состояние ребенка в конкретный момент взаимодействия, поэтому возможно возвращение к играм, которые ранее были освоены.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Требования к организации образовательного пространства: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1600200"/>
            <a:ext cx="5686436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 smtClean="0">
                <a:solidFill>
                  <a:srgbClr val="6600CC"/>
                </a:solidFill>
              </a:rPr>
              <a:t>определение достаточного места для ходьбы, бега, игры с мячами, каталками;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>
                <a:solidFill>
                  <a:srgbClr val="6600CC"/>
                </a:solidFill>
              </a:rPr>
              <a:t>создание комплекта предметов для торможения отрицательных эмоций; соединение игровых уголков с реальными бытовыми ситуациями;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000108"/>
            <a:ext cx="5257808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dirty="0" smtClean="0">
                <a:solidFill>
                  <a:srgbClr val="6600CC"/>
                </a:solidFill>
              </a:rPr>
              <a:t>зрительное уменьшение пространства (расположение мебели не по периметру, а так, чтобы образовались «комнатки»);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dirty="0" smtClean="0">
                <a:solidFill>
                  <a:srgbClr val="6600CC"/>
                </a:solidFill>
              </a:rPr>
              <a:t>включение в среду предметов, сделанных мамой; предметов обихода из дома.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/>
          <a:lstStyle/>
          <a:p>
            <a:r>
              <a:rPr lang="ru-RU" sz="3200" dirty="0" smtClean="0"/>
              <a:t>Список используемой литературы: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600201"/>
            <a:ext cx="5472122" cy="4186253"/>
          </a:xfrm>
        </p:spPr>
        <p:txBody>
          <a:bodyPr/>
          <a:lstStyle/>
          <a:p>
            <a:r>
              <a:rPr lang="ru-RU" sz="2400" dirty="0" smtClean="0"/>
              <a:t>1). Афонькина Ю.А. Психолого-педагогическое сопровождение в ДОУ развития ребенка раннего возраста. – М.: АРКТИ, 2010. – 80 с.</a:t>
            </a:r>
          </a:p>
          <a:p>
            <a:r>
              <a:rPr lang="ru-RU" sz="2400" dirty="0" smtClean="0"/>
              <a:t>2).Адаптация ребенка к условиям детского сада: управление процессом, диагностика, рекомендации / авт.-сост. Н.В. Соколовская. – Волгоград: Учитель, 2010. – 188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928926" y="285728"/>
            <a:ext cx="5400675" cy="5911850"/>
          </a:xfrm>
        </p:spPr>
        <p:txBody>
          <a:bodyPr/>
          <a:lstStyle/>
          <a:p>
            <a:r>
              <a:rPr lang="ru-RU" sz="2400" dirty="0" smtClean="0"/>
              <a:t>3).Сотникова В.М., Ильина Т.Е. Контроль за организацией педагогического процесса в группах раннего возраста ДОУ. – М.: ООО «Издательство Скрипторий 2003», 2005. – 80 с.</a:t>
            </a:r>
          </a:p>
          <a:p>
            <a:r>
              <a:rPr lang="ru-RU" sz="2400" dirty="0" smtClean="0"/>
              <a:t>4).Первые шаги. Материалы московского городского конкурса «Первые шаги» (Модель воспитания детей раннего возраста) 2001 – 2002 года. – М.: ЛИНКА-ПРЕСС, 2002. – 392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500430" y="1000108"/>
            <a:ext cx="4829180" cy="4525963"/>
          </a:xfrm>
        </p:spPr>
        <p:txBody>
          <a:bodyPr/>
          <a:lstStyle/>
          <a:p>
            <a:r>
              <a:rPr lang="ru-RU" sz="2800" i="1" dirty="0" err="1" smtClean="0">
                <a:solidFill>
                  <a:srgbClr val="0C1CB8"/>
                </a:solidFill>
              </a:rPr>
              <a:t>деятельностный</a:t>
            </a:r>
            <a:r>
              <a:rPr lang="ru-RU" sz="2800" i="1" dirty="0" smtClean="0">
                <a:solidFill>
                  <a:srgbClr val="0C1CB8"/>
                </a:solidFill>
              </a:rPr>
              <a:t> этап </a:t>
            </a:r>
            <a:r>
              <a:rPr lang="ru-RU" sz="2800" dirty="0" smtClean="0">
                <a:solidFill>
                  <a:srgbClr val="0C1CB8"/>
                </a:solidFill>
              </a:rPr>
              <a:t>(оказание помощи педагогу и ребенку в реализации плана, привлечении внешних специалистов);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214678" y="142852"/>
            <a:ext cx="5543560" cy="5697559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i="1" dirty="0" smtClean="0">
                <a:solidFill>
                  <a:srgbClr val="0C1CB8"/>
                </a:solidFill>
              </a:rPr>
              <a:t>рефлексивный этап </a:t>
            </a:r>
            <a:r>
              <a:rPr lang="ru-RU" sz="2800" dirty="0" smtClean="0">
                <a:solidFill>
                  <a:srgbClr val="0C1CB8"/>
                </a:solidFill>
              </a:rPr>
              <a:t>(осмысление результатов деятельности по решению проблемы, он может быть заключительным</a:t>
            </a:r>
            <a:br>
              <a:rPr lang="ru-RU" sz="2800" dirty="0" smtClean="0">
                <a:solidFill>
                  <a:srgbClr val="0C1CB8"/>
                </a:solidFill>
              </a:rPr>
            </a:br>
            <a:r>
              <a:rPr lang="ru-RU" sz="2800" dirty="0" smtClean="0">
                <a:solidFill>
                  <a:srgbClr val="0C1CB8"/>
                </a:solidFill>
              </a:rPr>
              <a:t>в решении индивидуальной проблемы; или стартовым в проектировании специальных методов предупреждения и коррекции массовых проблем, имеющихся </a:t>
            </a:r>
            <a:r>
              <a:rPr lang="ru-RU" sz="2800" i="1" dirty="0" smtClean="0">
                <a:solidFill>
                  <a:srgbClr val="0C1CB8"/>
                </a:solidFill>
              </a:rPr>
              <a:t>в </a:t>
            </a:r>
            <a:r>
              <a:rPr lang="ru-RU" sz="2800" dirty="0" smtClean="0">
                <a:solidFill>
                  <a:srgbClr val="0C1CB8"/>
                </a:solidFill>
              </a:rPr>
              <a:t>образовательном учреждении). </a:t>
            </a:r>
          </a:p>
          <a:p>
            <a:pPr eaLnBrk="1" hangingPunct="1">
              <a:defRPr/>
            </a:pPr>
            <a:endParaRPr lang="ru-RU" sz="2800" dirty="0" smtClean="0">
              <a:solidFill>
                <a:srgbClr val="3740ED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643174" y="500042"/>
            <a:ext cx="6329378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79056B"/>
                </a:solidFill>
              </a:rPr>
              <a:t>Задачи, содержание и формы сопровождения развития ребенка определяются: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00364" y="2143116"/>
            <a:ext cx="5686436" cy="3983047"/>
          </a:xfrm>
        </p:spPr>
        <p:txBody>
          <a:bodyPr/>
          <a:lstStyle/>
          <a:p>
            <a:r>
              <a:rPr lang="ru-RU" dirty="0" smtClean="0">
                <a:solidFill>
                  <a:srgbClr val="0C1CB8"/>
                </a:solidFill>
              </a:rPr>
              <a:t>содержанием психического развития детей определенного возраста;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143240" y="428604"/>
            <a:ext cx="5186370" cy="6096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rgbClr val="0C1CB8"/>
                </a:solidFill>
              </a:rPr>
              <a:t>социальной ситуацией развития каждого конкретного</a:t>
            </a:r>
            <a:br>
              <a:rPr lang="ru-RU" sz="2400" dirty="0" smtClean="0">
                <a:solidFill>
                  <a:srgbClr val="0C1CB8"/>
                </a:solidFill>
              </a:rPr>
            </a:br>
            <a:r>
              <a:rPr lang="ru-RU" sz="2400" dirty="0" smtClean="0">
                <a:solidFill>
                  <a:srgbClr val="0C1CB8"/>
                </a:solidFill>
              </a:rPr>
              <a:t>ребенка, т.е. специфическим сочетанием внешних социальных условий и его внутренних процессов развития (например, особенностями семейной микросреды, условиями жизни, спецификой воспитания и обучения в образовательном учреждении);</a:t>
            </a:r>
          </a:p>
          <a:p>
            <a:pPr eaLnBrk="1" hangingPunct="1">
              <a:defRPr/>
            </a:pPr>
            <a:endParaRPr lang="ru-RU" sz="3600" dirty="0" smtClean="0">
              <a:solidFill>
                <a:srgbClr val="3740ED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Загрузки\0a2977987ef8eda02db9def4a18c675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2800" dirty="0" smtClean="0">
              <a:solidFill>
                <a:srgbClr val="FC2E0C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000364" y="2214554"/>
            <a:ext cx="5686436" cy="3911609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C1CB8"/>
                </a:solidFill>
              </a:rPr>
              <a:t>индивидуальными проблемами и достижениями в развитии конкретного ребенка.</a:t>
            </a:r>
            <a:endParaRPr lang="ru-RU" dirty="0" smtClean="0">
              <a:solidFill>
                <a:srgbClr val="79056B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1103</Words>
  <Application>Microsoft Office PowerPoint</Application>
  <PresentationFormat>Экран (4:3)</PresentationFormat>
  <Paragraphs>91</Paragraphs>
  <Slides>45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Оформление по умолчанию</vt:lpstr>
      <vt:lpstr>Психолого-педагогическое сопровождение детей раннего возраста в ДОУ</vt:lpstr>
      <vt:lpstr>Эффективность сопровождения достигается его системностью и включает: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Задачи, содержание и формы сопровождения развития ребенка определяются:</vt:lpstr>
      <vt:lpstr>Презентация PowerPoint</vt:lpstr>
      <vt:lpstr>Презентация PowerPoint</vt:lpstr>
      <vt:lpstr>Основные линии развития детей раннего возраста: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Выготский Л.С. выделил симптомы кризиса трех лет, которые делают ребенка трудновоспитуемым: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психолого-педагогического сопровождения развития ребенка раннего возраста</vt:lpstr>
      <vt:lpstr>Принципы, необходимые для организации сопровождения детей раннего возраста:</vt:lpstr>
      <vt:lpstr>Задачи сопровождения развития ребенка раннего возраста:</vt:lpstr>
      <vt:lpstr>Презентация PowerPoint</vt:lpstr>
      <vt:lpstr>Психологическая характеристика процесса адаптации ребенка к условиям ДОУ</vt:lpstr>
      <vt:lpstr>Презентация PowerPoint</vt:lpstr>
      <vt:lpstr>Презентация PowerPoint</vt:lpstr>
      <vt:lpstr>Презентация PowerPoint</vt:lpstr>
      <vt:lpstr>Этапы адаптации детей к ДОУ</vt:lpstr>
      <vt:lpstr>Презентация PowerPoint</vt:lpstr>
      <vt:lpstr>Принципы организации взаимодействия с ребенком:</vt:lpstr>
      <vt:lpstr>Презентация PowerPoint</vt:lpstr>
      <vt:lpstr>Требования к организации взаимодействия:</vt:lpstr>
      <vt:lpstr>Презентация PowerPoint</vt:lpstr>
      <vt:lpstr>Презентация PowerPoint</vt:lpstr>
      <vt:lpstr>Требования к проведению адаптационных игр: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организации образовательного пространства:</vt:lpstr>
      <vt:lpstr>Презентация PowerPoint</vt:lpstr>
      <vt:lpstr>Список используемой литературы: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 СОПРОВОЖДЕНИЕ  ДЕТЕЙ  РАННЕГО  ВОЗРАСТА  В  ДОУ</dc:title>
  <dc:creator>Алексей</dc:creator>
  <cp:lastModifiedBy>USER</cp:lastModifiedBy>
  <cp:revision>34</cp:revision>
  <dcterms:created xsi:type="dcterms:W3CDTF">2011-01-07T07:20:23Z</dcterms:created>
  <dcterms:modified xsi:type="dcterms:W3CDTF">2020-08-31T18:19:45Z</dcterms:modified>
</cp:coreProperties>
</file>