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9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8" r:id="rId13"/>
    <p:sldId id="280" r:id="rId14"/>
    <p:sldId id="258" r:id="rId15"/>
    <p:sldId id="259" r:id="rId16"/>
    <p:sldId id="260" r:id="rId17"/>
    <p:sldId id="261" r:id="rId18"/>
    <p:sldId id="263" r:id="rId19"/>
    <p:sldId id="262" r:id="rId20"/>
    <p:sldId id="264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художественно -эстетическое направление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физкультурно-оздоровительное направление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естественно-научное направление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/>
        <c:overlap val="100"/>
        <c:axId val="30024832"/>
        <c:axId val="30026368"/>
      </c:barChart>
      <c:catAx>
        <c:axId val="30024832"/>
        <c:scaling>
          <c:orientation val="minMax"/>
        </c:scaling>
        <c:axPos val="b"/>
        <c:tickLblPos val="nextTo"/>
        <c:crossAx val="30026368"/>
        <c:crosses val="autoZero"/>
        <c:auto val="1"/>
        <c:lblAlgn val="ctr"/>
        <c:lblOffset val="100"/>
      </c:catAx>
      <c:valAx>
        <c:axId val="30026368"/>
        <c:scaling>
          <c:orientation val="minMax"/>
        </c:scaling>
        <c:axPos val="l"/>
        <c:majorGridlines/>
        <c:numFmt formatCode="General" sourceLinked="1"/>
        <c:tickLblPos val="nextTo"/>
        <c:crossAx val="3002483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50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05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69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57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28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18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05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77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2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1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578-98EA-41D3-A76B-A5F71F02F4B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58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33578-98EA-41D3-A76B-A5F71F02F4B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9D5B2-C7A0-404B-80F6-F5EE0AEE8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20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undekor.ru/kursovaya-2/prepodavatelyu/metodika-diagnostirovaniia-kommunikativnykh-sposobnostei-u-detei-mladshego-doshkolnogo-vo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63688" y="404664"/>
            <a:ext cx="6768752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содержанию и оформлению дополнительных общеразвивающих программ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572" y="2204864"/>
            <a:ext cx="3476248" cy="3816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5976" y="2204864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детского сада «Тополёк» 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Медовикова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Алевтина Анатольевна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616530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Мышкин  2018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Приложения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136904" cy="396044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приложений могут быть использованы: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Карты, картинки, схемы, иллюстрации, образцы, таблицы, шаблоны  и т.д.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33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и осуществление образовательной деятельности по дополнительным общеразвивающим программа в МДОУ детском саду «Тополёк»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136904" cy="36724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-Положение об организация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 по дополнительным общеразвивающим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МДОУ детском саду «Тополёк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утверждается приказом на начало учебного года,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-Приказ об утверждении программ и об организации дополнительных бесплатных образовательных услуг на предстоящий учебный год,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-План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бесплатной кружковой работы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2018/19 учебный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8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дополнительных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МДОУ детском саду Тополёк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7944121"/>
              </p:ext>
            </p:extLst>
          </p:nvPr>
        </p:nvGraphicFramePr>
        <p:xfrm>
          <a:off x="1331640" y="2924944"/>
          <a:ext cx="6984776" cy="28050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984776"/>
              </a:tblGrid>
              <a:tr h="100487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532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Физкультурно-оздоровительное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487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Естественно-научное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31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1126924"/>
              </p:ext>
            </p:extLst>
          </p:nvPr>
        </p:nvGraphicFramePr>
        <p:xfrm>
          <a:off x="457200" y="1314677"/>
          <a:ext cx="8229600" cy="481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620688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действующих кружков и их направленность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7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9"/>
            <a:ext cx="8229600" cy="10801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направление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«Волшебный пластилин»</a:t>
            </a: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1916832"/>
            <a:ext cx="3478018" cy="4752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5523" y="1916832"/>
            <a:ext cx="5450973" cy="4767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2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направление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«Золотой ключик»</a:t>
            </a: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468994"/>
            <a:ext cx="4572000" cy="34802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468994"/>
            <a:ext cx="4550025" cy="3480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8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748464" cy="1728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направление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«Ладушки»            «Чародеи цвета»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5" y="2382262"/>
            <a:ext cx="4307971" cy="3673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28" y="2348880"/>
            <a:ext cx="4541371" cy="36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7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8748464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направление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«Ложкари»            «Тополёк-Т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671" y="2276872"/>
            <a:ext cx="4366322" cy="3933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276872"/>
            <a:ext cx="439248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0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748464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направление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Танцевальный кружок «Конфетти»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700808"/>
            <a:ext cx="7272808" cy="480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72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748464" cy="172819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Физкультурно-оздоровительное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«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Черлидинг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964732"/>
            <a:ext cx="6768752" cy="4781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916832"/>
            <a:ext cx="6768752" cy="478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02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6715403"/>
              </p:ext>
            </p:extLst>
          </p:nvPr>
        </p:nvGraphicFramePr>
        <p:xfrm>
          <a:off x="395536" y="1421523"/>
          <a:ext cx="8424936" cy="470984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424936"/>
              </a:tblGrid>
              <a:tr h="563549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закон от 29.12.2012 № 273–ФЗ «Об образовании в Российской Федерации»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507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 29.08.2013 № 1008 «Об утверждении Порядка организации и осуществления образовательной деятельности по дополнительным общеобразовательным программам»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6591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Главного государственного санитарного врача РФ от 04.07.2014 № 41 «Об утверждении СанПиН 2.4.4.3172-14 «Санитарно-эпидемиологические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детей»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6591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23.08.2017 №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792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Устав образовательной организации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31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3"/>
            <a:ext cx="8748464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Естественно-научное направление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«Сказочная лаборатория»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79" y="2420888"/>
            <a:ext cx="4554421" cy="4320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420888"/>
            <a:ext cx="4788024" cy="4320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4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748464" cy="3888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8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196336" cy="18002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Требования к содержанию и оформлению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дополнительных общеразвивающих программ</a:t>
            </a:r>
            <a:endParaRPr lang="ru-RU" sz="27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920880" cy="432048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Титульный лист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Учебно-тематическое планирование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дополнительной образовательной программы (по годам)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образовательного процесса (материально-техническое)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Информационный источник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</a:p>
          <a:p>
            <a:pPr>
              <a:buFont typeface="Wingdings" pitchFamily="2" charset="2"/>
              <a:buChar char="q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196336" cy="12961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дополнительной общеразвивающей программе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920880" cy="4824536"/>
          </a:xfrm>
        </p:spPr>
        <p:txBody>
          <a:bodyPr>
            <a:normAutofit/>
          </a:bodyPr>
          <a:lstStyle/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детей;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реализации программы;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Направленность программы;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на основную программу;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программы;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(обучающие, развивающие, воспитательные);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образовательного процесса;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обучения.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196336" cy="129614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Учебно-тематическое планирование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5883425"/>
              </p:ext>
            </p:extLst>
          </p:nvPr>
        </p:nvGraphicFramePr>
        <p:xfrm>
          <a:off x="611559" y="1988840"/>
          <a:ext cx="8280920" cy="260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865"/>
                <a:gridCol w="2595503"/>
                <a:gridCol w="1872209"/>
                <a:gridCol w="1440159"/>
                <a:gridCol w="1656184"/>
              </a:tblGrid>
              <a:tr h="18722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учебных блоков (разделов)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часов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Практика</a:t>
                      </a:r>
                      <a:endParaRPr lang="ru-RU" sz="2400" dirty="0"/>
                    </a:p>
                  </a:txBody>
                  <a:tcPr anchor="ctr"/>
                </a:tc>
              </a:tr>
              <a:tr h="3655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5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2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196336" cy="129614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Содержание дополнительной общеразвивающей программы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2051655"/>
              </p:ext>
            </p:extLst>
          </p:nvPr>
        </p:nvGraphicFramePr>
        <p:xfrm>
          <a:off x="827583" y="1412240"/>
          <a:ext cx="7992889" cy="31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3"/>
                <a:gridCol w="1944216"/>
                <a:gridCol w="2088232"/>
                <a:gridCol w="1872208"/>
              </a:tblGrid>
              <a:tr h="23768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блок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(раздел)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понятия темы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55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5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2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Обеспечение дополнительной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общеразвивающей программы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7160840" cy="386598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обеспечение;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2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Мониторинг образовательных результатов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136904" cy="4226024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-наблюдение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процессе, фиксация результатов наблюдения (проводится регулярно, после каждого учебного занятия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just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-выполнение ребёнком конкретных заданий (постоянно на каждом занятии);</a:t>
            </a:r>
          </a:p>
          <a:p>
            <a:pPr lvl="0" algn="just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-беседы с родителями, анкетирование (с целью выявления уровня развития и особенностей каждого из		 детей),</a:t>
            </a:r>
          </a:p>
          <a:p>
            <a:pPr lvl="0" algn="just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-беседы с детьми, ответы детей;</a:t>
            </a:r>
          </a:p>
          <a:p>
            <a:pPr lvl="0" algn="just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-педагогическое диагностирование в начале и по окончании обучения;</a:t>
            </a:r>
          </a:p>
          <a:p>
            <a:pPr lvl="0" algn="just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-психологическое диагностирование по окончании обучения (диагностика школьной готовности);</a:t>
            </a:r>
          </a:p>
          <a:p>
            <a:pPr lvl="0" algn="just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-возможность присутствовать родителям на любом занятии по их желанию.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34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936104" cy="112603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Информационные источники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136904" cy="39604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Безрукова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Каменкова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О.Н. Методика определения уровня речевого развития детей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 – М.: Русская речь, 2014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u="sng" dirty="0">
                <a:hlinkClick r:id="rId3"/>
              </a:rPr>
              <a:t>http://sundekor.ru/kursovaya-2/prepodavatelyu/metodika-diagnostirovaniia-kommunikativnykh-sposobnostei-u-detei-mladshego-doshkolnogo-voz/</a:t>
            </a: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88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469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Требования к содержанию и оформлению дополнительных общеразвивающих программ</vt:lpstr>
      <vt:lpstr>Пояснительная записка к дополнительной общеразвивающей программе</vt:lpstr>
      <vt:lpstr>Учебно-тематическое планирование</vt:lpstr>
      <vt:lpstr>Содержание дополнительной общеразвивающей программы</vt:lpstr>
      <vt:lpstr>Обеспечение дополнительной  общеразвивающей программы</vt:lpstr>
      <vt:lpstr>Мониторинг образовательных результатов</vt:lpstr>
      <vt:lpstr>Информационные источники</vt:lpstr>
      <vt:lpstr>Приложения</vt:lpstr>
      <vt:lpstr>Организация и осуществление образовательной деятельности по дополнительным общеразвивающим программа в МДОУ детском саду «Тополёк»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«Тополёк»</dc:title>
  <dc:creator>Пользователь</dc:creator>
  <cp:lastModifiedBy>User</cp:lastModifiedBy>
  <cp:revision>31</cp:revision>
  <dcterms:created xsi:type="dcterms:W3CDTF">2018-11-30T11:00:15Z</dcterms:created>
  <dcterms:modified xsi:type="dcterms:W3CDTF">2019-02-22T09:41:50Z</dcterms:modified>
</cp:coreProperties>
</file>