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3" r:id="rId2"/>
    <p:sldId id="260" r:id="rId3"/>
    <p:sldId id="259" r:id="rId4"/>
    <p:sldId id="294" r:id="rId5"/>
    <p:sldId id="292" r:id="rId6"/>
    <p:sldId id="299" r:id="rId7"/>
    <p:sldId id="298" r:id="rId8"/>
    <p:sldId id="274" r:id="rId9"/>
    <p:sldId id="283" r:id="rId10"/>
    <p:sldId id="267" r:id="rId11"/>
    <p:sldId id="291" r:id="rId12"/>
    <p:sldId id="297" r:id="rId13"/>
    <p:sldId id="300" r:id="rId14"/>
    <p:sldId id="271" r:id="rId15"/>
    <p:sldId id="272" r:id="rId16"/>
    <p:sldId id="285" r:id="rId17"/>
    <p:sldId id="279" r:id="rId18"/>
    <p:sldId id="301" r:id="rId19"/>
    <p:sldId id="266" r:id="rId20"/>
    <p:sldId id="276" r:id="rId21"/>
    <p:sldId id="25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 autoAdjust="0"/>
    <p:restoredTop sz="94653" autoAdjust="0"/>
  </p:normalViewPr>
  <p:slideViewPr>
    <p:cSldViewPr>
      <p:cViewPr>
        <p:scale>
          <a:sx n="73" d="100"/>
          <a:sy n="73" d="100"/>
        </p:scale>
        <p:origin x="-129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08F06-F279-4BB0-B4AF-DC34668F9088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E12E5-02C4-4243-AFDC-3D4F6E121C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598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E12E5-02C4-4243-AFDC-3D4F6E121C9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E12E5-02C4-4243-AFDC-3D4F6E121C9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BF1-9B22-4E66-9BCE-6D3A82A32A3E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DFC0-0EEE-4C58-A674-8CF53E473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BF1-9B22-4E66-9BCE-6D3A82A32A3E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DFC0-0EEE-4C58-A674-8CF53E473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BF1-9B22-4E66-9BCE-6D3A82A32A3E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DFC0-0EEE-4C58-A674-8CF53E473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BF1-9B22-4E66-9BCE-6D3A82A32A3E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DFC0-0EEE-4C58-A674-8CF53E473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BF1-9B22-4E66-9BCE-6D3A82A32A3E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DFC0-0EEE-4C58-A674-8CF53E473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BF1-9B22-4E66-9BCE-6D3A82A32A3E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DFC0-0EEE-4C58-A674-8CF53E473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BF1-9B22-4E66-9BCE-6D3A82A32A3E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DFC0-0EEE-4C58-A674-8CF53E473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BF1-9B22-4E66-9BCE-6D3A82A32A3E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DFC0-0EEE-4C58-A674-8CF53E473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BF1-9B22-4E66-9BCE-6D3A82A32A3E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DFC0-0EEE-4C58-A674-8CF53E473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BF1-9B22-4E66-9BCE-6D3A82A32A3E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DFC0-0EEE-4C58-A674-8CF53E473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BF1-9B22-4E66-9BCE-6D3A82A32A3E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DFC0-0EEE-4C58-A674-8CF53E473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68BF1-9B22-4E66-9BCE-6D3A82A32A3E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EDFC0-0EEE-4C58-A674-8CF53E473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Pictures\ф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275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00100" y="2214554"/>
            <a:ext cx="7500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МЕТОДИЧЕСКОЕ СОПРОВОЖДЕНИЕ  ПЕДАГОГИЧЕСКОГО ПРОЦЕССА </a:t>
            </a:r>
            <a:r>
              <a:rPr lang="ru-RU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ДОО.  </a:t>
            </a:r>
            <a:endParaRPr lang="ru-RU" sz="36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50595" y="3975565"/>
            <a:ext cx="36433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Медовикова</a:t>
            </a:r>
            <a:r>
              <a:rPr lang="ru-RU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Алевтина Анатольевна,</a:t>
            </a:r>
          </a:p>
          <a:p>
            <a:pPr algn="r"/>
            <a:r>
              <a:rPr lang="ru-RU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старший воспитатель  </a:t>
            </a:r>
            <a:endParaRPr lang="ru-RU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9" name="Picture 5" descr="G:\для презентации\к1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3714752"/>
            <a:ext cx="2071702" cy="2335677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642910" y="500042"/>
            <a:ext cx="7643866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Муниципальное дошкольное образовательное учреждение детский сад «Тополёк»</a:t>
            </a:r>
            <a:endParaRPr lang="ru-RU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72933" y="573325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г.  Мышкин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Pictures\ф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10" y="500042"/>
            <a:ext cx="8143932" cy="461665"/>
          </a:xfrm>
          <a:prstGeom prst="rect">
            <a:avLst/>
          </a:prstGeom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МЕТОДИЧЕСКОЕ СОПРОВОЖДЕНИЕ ПЕДАГОГОВ </a:t>
            </a:r>
            <a:endParaRPr lang="ru-RU" sz="2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648" y="1412776"/>
            <a:ext cx="71688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>
              <a:buFont typeface="Wingdings" pitchFamily="2" charset="2"/>
              <a:buChar char="ü"/>
            </a:pPr>
            <a:endParaRPr lang="ru-RU" sz="2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24000" y="1397000"/>
          <a:ext cx="6096000" cy="3708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003653"/>
              </p:ext>
            </p:extLst>
          </p:nvPr>
        </p:nvGraphicFramePr>
        <p:xfrm>
          <a:off x="285720" y="1071546"/>
          <a:ext cx="8643998" cy="5389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3998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Формы методической работы</a:t>
                      </a:r>
                    </a:p>
                  </a:txBody>
                  <a:tcPr/>
                </a:tc>
              </a:tr>
              <a:tr h="4017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 Педсоветы (установочный, тематические, итоговый)</a:t>
                      </a:r>
                    </a:p>
                  </a:txBody>
                  <a:tcPr/>
                </a:tc>
              </a:tr>
              <a:tr h="4017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Семинары, семинары-практикумы, педагогические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мастерские</a:t>
                      </a:r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1745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Консультации (групповые и индивидуальные)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17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Творческие  и проблемные группы (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разработка методических материалов…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</a:tr>
              <a:tr h="4017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Обмен опытом  (открытые просмотры, мастер-класс,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изучение лучшего опыта, круглый стол и др.) </a:t>
                      </a:r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17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Наставничество (молодые специалисты, вновь прибывшие педагоги)</a:t>
                      </a:r>
                    </a:p>
                  </a:txBody>
                  <a:tcPr/>
                </a:tc>
              </a:tr>
              <a:tr h="4017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Аттестация (анализ своей педагогической деятельности …) </a:t>
                      </a:r>
                    </a:p>
                  </a:txBody>
                  <a:tcPr/>
                </a:tc>
              </a:tr>
              <a:tr h="4017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Собеседования (по содержанию КПК, по проведению углублённой работы по какому-либо направлению и др.)</a:t>
                      </a:r>
                    </a:p>
                  </a:txBody>
                  <a:tcPr/>
                </a:tc>
              </a:tr>
              <a:tr h="4017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Оказание практической помощи в организации и проведении образовательной деятельности, обобщение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опыта, подготовка к участию в конкурсах и др.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Picture 2" descr="C:\Users\User\Pictures\м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1000" y="1000108"/>
            <a:ext cx="1553000" cy="13573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Pictures\ф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10" y="285728"/>
            <a:ext cx="7500990" cy="52322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ПЕДАГОГИЧЕСКИЙ СОВЕТ</a:t>
            </a:r>
            <a:endParaRPr lang="ru-RU" sz="28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500174"/>
            <a:ext cx="8501122" cy="4929222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00034" y="1000108"/>
            <a:ext cx="835824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/>
              <a:t>Педагогический совет в детском саду как коллегиальный орган руководства </a:t>
            </a:r>
          </a:p>
          <a:p>
            <a:pPr algn="ctr"/>
            <a:r>
              <a:rPr lang="ru-RU" b="1" u="sng" dirty="0" smtClean="0"/>
              <a:t>всем образовательным процессом ставит и решает конкретные задачи дошкольного учреждения:</a:t>
            </a:r>
          </a:p>
          <a:p>
            <a:pPr algn="ctr"/>
            <a:endParaRPr lang="ru-RU" b="1" dirty="0" smtClean="0"/>
          </a:p>
          <a:p>
            <a:pPr lvl="0">
              <a:buFont typeface="Wingdings" pitchFamily="2" charset="2"/>
              <a:buChar char="ü"/>
            </a:pPr>
            <a:r>
              <a:rPr lang="ru-RU" b="1" dirty="0" smtClean="0"/>
              <a:t>обсуждаются основные вопросы воспитания и обучения дошкольников;</a:t>
            </a:r>
          </a:p>
          <a:p>
            <a:pPr lvl="0">
              <a:buFont typeface="Wingdings" pitchFamily="2" charset="2"/>
              <a:buChar char="ü"/>
            </a:pPr>
            <a:r>
              <a:rPr lang="ru-RU" b="1" dirty="0" smtClean="0"/>
              <a:t>анализируются имеющиеся недостатки в организации образовательного процесса; принимаются решения для устранения недочетов;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организуется обмен опытом педагогической работы;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отбираются  образовательные программы для использования в ДОУ; 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 утверждаются рабочие программы педагогов на учебный год; 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обсуждается и утверждается образовательная программа и годовой план ДОУ;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 обсуждаются вопросы содержания, форм и методов образовательного процесса, планирования образовательной деятельности ДОУ;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 рассматриваются вопросы повышения квалификации кадров;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организуется выявление, обобщение, распространение, внедрение педагогического опыта;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рассматриваются вопросы организации дополнительных услуг;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 заслушивает отчеты  и другое. </a:t>
            </a:r>
          </a:p>
        </p:txBody>
      </p:sp>
      <p:pic>
        <p:nvPicPr>
          <p:cNvPr id="8" name="Picture 2" descr="img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624182">
            <a:off x="7715272" y="5143512"/>
            <a:ext cx="1157122" cy="13353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Pictures\ф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10" y="285728"/>
            <a:ext cx="7500990" cy="52322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ПЕДАГОГИЧЕСКИЙ СОВЕТ</a:t>
            </a:r>
            <a:endParaRPr lang="ru-RU" sz="28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285860"/>
            <a:ext cx="8501122" cy="5214974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28596" y="928670"/>
            <a:ext cx="835824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Формы педсовета:  </a:t>
            </a:r>
            <a:r>
              <a:rPr lang="ru-RU" b="1" dirty="0" smtClean="0"/>
              <a:t>дискуссия, деловая игра, круглый стол, конференция, КВН, ситуативный и другие.</a:t>
            </a:r>
          </a:p>
          <a:p>
            <a:endParaRPr lang="ru-RU" sz="1200" b="1" dirty="0" smtClean="0"/>
          </a:p>
          <a:p>
            <a:pPr algn="ctr"/>
            <a:r>
              <a:rPr lang="ru-RU" b="1" u="sng" dirty="0" smtClean="0"/>
              <a:t>Условия успешной работы педсовета: </a:t>
            </a:r>
          </a:p>
          <a:p>
            <a:pPr lvl="0">
              <a:buFont typeface="Wingdings" pitchFamily="2" charset="2"/>
              <a:buChar char="ü"/>
            </a:pPr>
            <a:r>
              <a:rPr lang="ru-RU" b="1" dirty="0" smtClean="0"/>
              <a:t>Практическая направленность и актуальность (обсуждение проблем).</a:t>
            </a:r>
          </a:p>
          <a:p>
            <a:pPr lvl="0">
              <a:buFont typeface="Wingdings" pitchFamily="2" charset="2"/>
              <a:buChar char="ü"/>
            </a:pPr>
            <a:r>
              <a:rPr lang="ru-RU" b="1" dirty="0" smtClean="0"/>
              <a:t>Активное участие всех педагогов.</a:t>
            </a:r>
          </a:p>
          <a:p>
            <a:pPr lvl="0">
              <a:buFont typeface="Wingdings" pitchFamily="2" charset="2"/>
              <a:buChar char="ü"/>
            </a:pPr>
            <a:r>
              <a:rPr lang="ru-RU" b="1" dirty="0" smtClean="0"/>
              <a:t>Уважение мнения и личности коллег.</a:t>
            </a:r>
          </a:p>
          <a:p>
            <a:pPr lvl="0"/>
            <a:endParaRPr lang="ru-RU" sz="1200" b="1" dirty="0" smtClean="0"/>
          </a:p>
          <a:p>
            <a:pPr lvl="0"/>
            <a:r>
              <a:rPr lang="ru-RU" b="1" u="sng" dirty="0" smtClean="0"/>
              <a:t>Тематика педсоветов </a:t>
            </a:r>
            <a:r>
              <a:rPr lang="ru-RU" b="1" dirty="0" smtClean="0"/>
              <a:t>определяется  задачами деятельности ДОУ на учебный год.</a:t>
            </a:r>
          </a:p>
          <a:p>
            <a:pPr lvl="0"/>
            <a:endParaRPr lang="ru-RU" sz="1200" b="1" dirty="0" smtClean="0"/>
          </a:p>
          <a:p>
            <a:pPr lvl="0" algn="ctr"/>
            <a:r>
              <a:rPr lang="ru-RU" b="1" u="sng" dirty="0" smtClean="0"/>
              <a:t>Алгоритм подготовки педсовета:</a:t>
            </a:r>
          </a:p>
          <a:p>
            <a:pPr lvl="0">
              <a:buFont typeface="Wingdings" pitchFamily="2" charset="2"/>
              <a:buChar char="ü"/>
            </a:pPr>
            <a:r>
              <a:rPr lang="ru-RU" b="1" dirty="0" smtClean="0"/>
              <a:t>Определение задач педсовета.</a:t>
            </a:r>
          </a:p>
          <a:p>
            <a:pPr lvl="0">
              <a:buFont typeface="Wingdings" pitchFamily="2" charset="2"/>
              <a:buChar char="ü"/>
            </a:pPr>
            <a:r>
              <a:rPr lang="ru-RU" b="1" dirty="0" smtClean="0"/>
              <a:t>Анализ педагогической деятельности по теме.</a:t>
            </a:r>
          </a:p>
          <a:p>
            <a:pPr lvl="0">
              <a:buFont typeface="Wingdings" pitchFamily="2" charset="2"/>
              <a:buChar char="ü"/>
            </a:pPr>
            <a:r>
              <a:rPr lang="ru-RU" b="1" dirty="0" smtClean="0"/>
              <a:t>Организация выставки литературы по теме.</a:t>
            </a:r>
          </a:p>
          <a:p>
            <a:pPr lvl="0">
              <a:buFont typeface="Wingdings" pitchFamily="2" charset="2"/>
              <a:buChar char="ü"/>
            </a:pPr>
            <a:r>
              <a:rPr lang="ru-RU" b="1" dirty="0" smtClean="0"/>
              <a:t>Подготовка педагогов к педсовету (самоанализ, сообщение по теме, презентация игр, пособий по теме).</a:t>
            </a:r>
          </a:p>
          <a:p>
            <a:pPr lvl="0">
              <a:buFont typeface="Wingdings" pitchFamily="2" charset="2"/>
              <a:buChar char="ü"/>
            </a:pPr>
            <a:r>
              <a:rPr lang="ru-RU" b="1" dirty="0" smtClean="0"/>
              <a:t>Разработка плана проведения педсовета.</a:t>
            </a:r>
          </a:p>
          <a:p>
            <a:pPr lvl="0">
              <a:buFont typeface="Wingdings" pitchFamily="2" charset="2"/>
              <a:buChar char="ü"/>
            </a:pPr>
            <a:r>
              <a:rPr lang="ru-RU" b="1" dirty="0" smtClean="0"/>
              <a:t>Подготовка проекта решения педсовета.</a:t>
            </a:r>
          </a:p>
          <a:p>
            <a:pPr lvl="0"/>
            <a:endParaRPr lang="ru-RU" b="1" dirty="0" smtClean="0"/>
          </a:p>
          <a:p>
            <a:pPr lvl="0"/>
            <a:r>
              <a:rPr lang="ru-RU" b="1" u="sng" dirty="0" smtClean="0"/>
              <a:t>Документы педсовета</a:t>
            </a:r>
            <a:r>
              <a:rPr lang="ru-RU" b="1" dirty="0" smtClean="0"/>
              <a:t>: протокол педсовета, сообщения, материалы.</a:t>
            </a:r>
          </a:p>
          <a:p>
            <a:pPr lvl="0">
              <a:buFont typeface="Wingdings" pitchFamily="2" charset="2"/>
              <a:buChar char="ü"/>
            </a:pPr>
            <a:endParaRPr lang="ru-RU" b="1" dirty="0" smtClean="0">
              <a:solidFill>
                <a:srgbClr val="002060"/>
              </a:solidFill>
            </a:endParaRPr>
          </a:p>
        </p:txBody>
      </p:sp>
      <p:pic>
        <p:nvPicPr>
          <p:cNvPr id="8" name="Picture 3" descr="C:\Users\User\Pictures\м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4714884"/>
            <a:ext cx="1920095" cy="138112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Pictures\ф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10" y="285728"/>
            <a:ext cx="8072494" cy="954107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ПСИХОЛОГО--ПЕДАГОГИЧЕСКИЙ КОНСИЛИУМ (</a:t>
            </a:r>
            <a:r>
              <a:rPr lang="ru-RU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ППК</a:t>
            </a:r>
            <a:r>
              <a:rPr lang="ru-RU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endParaRPr lang="ru-RU" sz="28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285860"/>
            <a:ext cx="8501122" cy="5214974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28596" y="1500174"/>
            <a:ext cx="83582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Участники: </a:t>
            </a:r>
            <a:r>
              <a:rPr lang="ru-RU" dirty="0" smtClean="0"/>
              <a:t>заведующий, ст. </a:t>
            </a:r>
            <a:r>
              <a:rPr lang="ru-RU" dirty="0" smtClean="0"/>
              <a:t>воспитатель, </a:t>
            </a:r>
            <a:r>
              <a:rPr lang="ru-RU" dirty="0" smtClean="0"/>
              <a:t>педагог-психолог, воспитатели </a:t>
            </a:r>
            <a:r>
              <a:rPr lang="ru-RU" dirty="0" smtClean="0"/>
              <a:t>групп комбинированной направленности, учитель-логопед</a:t>
            </a:r>
            <a:r>
              <a:rPr lang="ru-RU" dirty="0" smtClean="0"/>
              <a:t>, инструктор по физической культуре, музыкальный руководитель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103880"/>
              </p:ext>
            </p:extLst>
          </p:nvPr>
        </p:nvGraphicFramePr>
        <p:xfrm>
          <a:off x="571472" y="2714620"/>
          <a:ext cx="8143932" cy="3645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00"/>
                <a:gridCol w="2428892"/>
                <a:gridCol w="2143140"/>
              </a:tblGrid>
              <a:tr h="46122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Сентябрь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Январь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Май</a:t>
                      </a:r>
                      <a:endParaRPr lang="ru-RU" dirty="0"/>
                    </a:p>
                  </a:txBody>
                  <a:tcPr/>
                </a:tc>
              </a:tr>
              <a:tr h="3184319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1600" baseline="0" dirty="0" smtClean="0"/>
                        <a:t>Анализ результатов диагностики развития детей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baseline="0" dirty="0" smtClean="0"/>
                        <a:t> Составление индивидуального маршрута (индивидуальной траектории развития) для каждого ребёнка.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baseline="0" dirty="0" smtClean="0"/>
                        <a:t> Составление плана </a:t>
                      </a:r>
                      <a:r>
                        <a:rPr lang="ru-RU" sz="1600" baseline="0" dirty="0" smtClean="0"/>
                        <a:t>работы ППК</a:t>
                      </a:r>
                      <a:endParaRPr lang="ru-RU" sz="1600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baseline="0" dirty="0" smtClean="0"/>
                        <a:t>- </a:t>
                      </a:r>
                      <a:r>
                        <a:rPr lang="ru-RU" sz="1600" baseline="0" dirty="0" smtClean="0"/>
                        <a:t>Формирование </a:t>
                      </a:r>
                      <a:r>
                        <a:rPr lang="ru-RU" sz="1600" baseline="0" dirty="0" smtClean="0"/>
                        <a:t>расписания   </a:t>
                      </a:r>
                      <a:r>
                        <a:rPr lang="ru-RU" sz="1600" baseline="0" dirty="0" smtClean="0"/>
                        <a:t>для занятий с </a:t>
                      </a:r>
                      <a:r>
                        <a:rPr lang="ru-RU" sz="1600" baseline="0" dirty="0" smtClean="0"/>
                        <a:t>психологом и логопедом.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1600" dirty="0" smtClean="0"/>
                        <a:t>Анализ коррекционной ,</a:t>
                      </a:r>
                      <a:r>
                        <a:rPr lang="ru-RU" sz="1600" baseline="0" dirty="0" smtClean="0"/>
                        <a:t> образовательной работы с </a:t>
                      </a:r>
                      <a:r>
                        <a:rPr lang="ru-RU" sz="1600" baseline="0" dirty="0" smtClean="0"/>
                        <a:t>детьми за </a:t>
                      </a:r>
                      <a:r>
                        <a:rPr lang="en-US" sz="1600" baseline="0" dirty="0" smtClean="0"/>
                        <a:t>I </a:t>
                      </a:r>
                      <a:r>
                        <a:rPr lang="ru-RU" sz="1600" baseline="0" dirty="0" smtClean="0"/>
                        <a:t>полугодие.</a:t>
                      </a:r>
                      <a:endParaRPr lang="ru-RU" sz="1600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baseline="0" dirty="0" smtClean="0"/>
                        <a:t>- Корректировка индивидуального маршрута (при необходимости).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1600" dirty="0" smtClean="0"/>
                        <a:t>Анализ результатов коррекционно-развивающей работы с детьми.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dirty="0" smtClean="0"/>
                        <a:t>- Перспективы работы</a:t>
                      </a:r>
                      <a:r>
                        <a:rPr lang="ru-RU" sz="1600" dirty="0" smtClean="0"/>
                        <a:t>.</a:t>
                      </a:r>
                      <a:endParaRPr lang="ru-RU" sz="16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Pictures\ф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21505" y="188640"/>
            <a:ext cx="7500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РЕАЛИЗАЦИЯ ЛОКАЛЬНЫХ ДОКУМЕНТОВ </a:t>
            </a:r>
            <a:r>
              <a:rPr lang="ru-RU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ДОО </a:t>
            </a:r>
            <a:endParaRPr lang="ru-RU" sz="20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 организации педагогического процесса 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222576"/>
              </p:ext>
            </p:extLst>
          </p:nvPr>
        </p:nvGraphicFramePr>
        <p:xfrm>
          <a:off x="250000" y="918184"/>
          <a:ext cx="8643999" cy="5826447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665233"/>
                <a:gridCol w="2799775"/>
                <a:gridCol w="3178991"/>
              </a:tblGrid>
              <a:tr h="49341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Локальные акты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Документация </a:t>
                      </a:r>
                    </a:p>
                    <a:p>
                      <a:pPr algn="ctr"/>
                      <a:r>
                        <a:rPr lang="ru-RU" dirty="0" smtClean="0"/>
                        <a:t>(результаты  </a:t>
                      </a:r>
                      <a:r>
                        <a:rPr lang="ru-RU" dirty="0" err="1" smtClean="0"/>
                        <a:t>деят-ти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  <a:tr h="7277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Положение о Педагогическом совете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Педсоветы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Протоколы педсоветов</a:t>
                      </a:r>
                    </a:p>
                    <a:p>
                      <a:pPr algn="ctr"/>
                      <a:r>
                        <a:rPr lang="ru-RU" sz="1600" dirty="0" smtClean="0"/>
                        <a:t>Материалы педсоветов</a:t>
                      </a:r>
                      <a:endParaRPr lang="ru-RU" sz="1600" dirty="0"/>
                    </a:p>
                  </a:txBody>
                  <a:tcPr/>
                </a:tc>
              </a:tr>
              <a:tr h="14653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Положение о  разработке </a:t>
                      </a:r>
                      <a:r>
                        <a:rPr lang="ru-RU" sz="1800" b="1" dirty="0" smtClean="0"/>
                        <a:t>ООП</a:t>
                      </a:r>
                      <a:endParaRPr lang="ru-RU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Разработка основной </a:t>
                      </a:r>
                    </a:p>
                    <a:p>
                      <a:pPr algn="ctr"/>
                      <a:r>
                        <a:rPr lang="ru-RU" sz="1700" dirty="0" smtClean="0"/>
                        <a:t>(адаптированной)</a:t>
                      </a:r>
                    </a:p>
                    <a:p>
                      <a:pPr algn="ctr"/>
                      <a:r>
                        <a:rPr lang="ru-RU" sz="1700" dirty="0" smtClean="0"/>
                        <a:t>образовательной программы дошкольного образования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ООП </a:t>
                      </a:r>
                      <a:r>
                        <a:rPr lang="ru-RU" sz="1800" dirty="0" smtClean="0"/>
                        <a:t>(</a:t>
                      </a:r>
                      <a:r>
                        <a:rPr lang="ru-RU" sz="1800" dirty="0" smtClean="0"/>
                        <a:t>АОП)</a:t>
                      </a:r>
                      <a:endParaRPr lang="ru-RU" sz="1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smtClean="0"/>
                        <a:t>Годовой план</a:t>
                      </a:r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Учебный план</a:t>
                      </a:r>
                    </a:p>
                  </a:txBody>
                  <a:tcPr/>
                </a:tc>
              </a:tr>
              <a:tr h="15044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Положение о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календарно-тематическом</a:t>
                      </a:r>
                      <a:r>
                        <a:rPr lang="ru-RU" sz="1800" b="1" baseline="0" dirty="0" smtClean="0"/>
                        <a:t> планирование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педагога</a:t>
                      </a:r>
                      <a:endParaRPr lang="ru-RU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Разработка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календарно-тематическое</a:t>
                      </a:r>
                      <a:r>
                        <a:rPr lang="ru-RU" sz="1800" baseline="0" dirty="0" smtClean="0"/>
                        <a:t> планирования</a:t>
                      </a:r>
                    </a:p>
                    <a:p>
                      <a:pPr algn="ctr"/>
                      <a:r>
                        <a:rPr lang="ru-RU" sz="1800" dirty="0" smtClean="0"/>
                        <a:t>педагогами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Календарно-тематическое </a:t>
                      </a:r>
                      <a:r>
                        <a:rPr lang="ru-RU" sz="1600" dirty="0" smtClean="0"/>
                        <a:t>планирование</a:t>
                      </a:r>
                    </a:p>
                    <a:p>
                      <a:pPr algn="ctr"/>
                      <a:r>
                        <a:rPr lang="ru-RU" sz="1600" dirty="0" smtClean="0"/>
                        <a:t>Перспективные планы по разным видам детской деятельности</a:t>
                      </a:r>
                    </a:p>
                  </a:txBody>
                  <a:tcPr/>
                </a:tc>
              </a:tr>
              <a:tr h="12559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Положение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о мониторинге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Оценка индивидуального развития ребёнка педагогами,  психологом, </a:t>
                      </a:r>
                      <a:r>
                        <a:rPr lang="ru-RU" sz="1700" dirty="0" smtClean="0"/>
                        <a:t>г, </a:t>
                      </a:r>
                      <a:r>
                        <a:rPr lang="ru-RU" sz="1700" dirty="0" smtClean="0"/>
                        <a:t>логопедом.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ИОМ детей 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Стрелка вправо 6"/>
          <p:cNvSpPr/>
          <p:nvPr/>
        </p:nvSpPr>
        <p:spPr>
          <a:xfrm>
            <a:off x="2714612" y="1071546"/>
            <a:ext cx="428628" cy="21431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5500694" y="1142984"/>
            <a:ext cx="428628" cy="21431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Pictures\ф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48" y="285728"/>
            <a:ext cx="7500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РЕАЛИЗАЦИЯ ЛОКАЛЬНЫХ ДОКУМЕНТОВ ДОУ </a:t>
            </a:r>
          </a:p>
          <a:p>
            <a:pPr algn="ctr"/>
            <a:r>
              <a:rPr lang="ru-RU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 организации педагогического процесса 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606950"/>
              </p:ext>
            </p:extLst>
          </p:nvPr>
        </p:nvGraphicFramePr>
        <p:xfrm>
          <a:off x="214282" y="1214422"/>
          <a:ext cx="8643999" cy="537032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665233"/>
                <a:gridCol w="2590307"/>
                <a:gridCol w="3388459"/>
              </a:tblGrid>
              <a:tr h="35376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Локальные акты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Результаты  деятельности</a:t>
                      </a:r>
                      <a:endParaRPr lang="ru-RU" dirty="0"/>
                    </a:p>
                  </a:txBody>
                  <a:tcPr/>
                </a:tc>
              </a:tr>
              <a:tr h="13413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Положение 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взаимодействии с семьями</a:t>
                      </a:r>
                      <a:r>
                        <a:rPr lang="ru-RU" sz="1800" b="1" baseline="0" dirty="0" smtClean="0"/>
                        <a:t> воспитанников</a:t>
                      </a:r>
                      <a:endParaRPr lang="ru-RU" sz="18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Мероприятия </a:t>
                      </a:r>
                    </a:p>
                    <a:p>
                      <a:pPr algn="ctr"/>
                      <a:r>
                        <a:rPr lang="ru-RU" sz="1800" dirty="0" smtClean="0"/>
                        <a:t>с родителями </a:t>
                      </a:r>
                      <a:r>
                        <a:rPr lang="ru-RU" sz="1600" dirty="0" smtClean="0"/>
                        <a:t>(собрания,</a:t>
                      </a:r>
                      <a:r>
                        <a:rPr lang="ru-RU" sz="1600" baseline="0" dirty="0" smtClean="0"/>
                        <a:t> консультации, участие в образовательной деятельности...)  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Протоколы  родительских собраний</a:t>
                      </a:r>
                    </a:p>
                    <a:p>
                      <a:pPr algn="ctr"/>
                      <a:r>
                        <a:rPr lang="ru-RU" sz="1600" dirty="0" smtClean="0"/>
                        <a:t>Информационные стенды</a:t>
                      </a:r>
                    </a:p>
                    <a:p>
                      <a:pPr algn="ctr"/>
                      <a:r>
                        <a:rPr lang="ru-RU" sz="1600" dirty="0" smtClean="0"/>
                        <a:t>Материалы консультации</a:t>
                      </a:r>
                    </a:p>
                    <a:p>
                      <a:pPr algn="ctr"/>
                      <a:r>
                        <a:rPr lang="ru-RU" sz="1600" dirty="0" smtClean="0"/>
                        <a:t>Выставки </a:t>
                      </a:r>
                    </a:p>
                  </a:txBody>
                  <a:tcPr/>
                </a:tc>
              </a:tr>
              <a:tr h="15453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Приказ об организации и проведении  образовательной деятельности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Разработка режимов,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расписаний НОД</a:t>
                      </a:r>
                      <a:r>
                        <a:rPr lang="ru-RU" sz="1800" baseline="0" dirty="0" smtClean="0"/>
                        <a:t> …</a:t>
                      </a:r>
                      <a:endParaRPr lang="ru-RU" sz="1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Организация </a:t>
                      </a:r>
                    </a:p>
                    <a:p>
                      <a:pPr algn="ctr"/>
                      <a:r>
                        <a:rPr lang="ru-RU" sz="1700" dirty="0" smtClean="0"/>
                        <a:t>и проведение образовательной деятельности с детьми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/>
                        <a:t>в соответствии с моделью образовательного процесса</a:t>
                      </a:r>
                    </a:p>
                  </a:txBody>
                  <a:tcPr/>
                </a:tc>
              </a:tr>
              <a:tr h="11497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Положение (приказ)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о контроле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План контроля</a:t>
                      </a:r>
                    </a:p>
                    <a:p>
                      <a:pPr algn="ctr"/>
                      <a:r>
                        <a:rPr lang="ru-RU" sz="1800" dirty="0" smtClean="0"/>
                        <a:t>Осуществление разных видов контроля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Справка о результате</a:t>
                      </a:r>
                      <a:r>
                        <a:rPr lang="ru-RU" sz="1800" baseline="0" dirty="0" smtClean="0"/>
                        <a:t> контроля</a:t>
                      </a:r>
                    </a:p>
                    <a:p>
                      <a:pPr algn="ctr"/>
                      <a:r>
                        <a:rPr lang="ru-RU" sz="1800" baseline="0" dirty="0" smtClean="0"/>
                        <a:t>с выводами и рекомендациями</a:t>
                      </a:r>
                    </a:p>
                    <a:p>
                      <a:pPr algn="ctr"/>
                      <a:r>
                        <a:rPr lang="ru-RU" sz="1800" baseline="0" dirty="0" smtClean="0"/>
                        <a:t>Материалы проверки</a:t>
                      </a:r>
                    </a:p>
                    <a:p>
                      <a:pPr algn="ctr"/>
                      <a:r>
                        <a:rPr lang="ru-RU" sz="1800" baseline="0" dirty="0" smtClean="0"/>
                        <a:t>(схемы, таблицы, фото …) </a:t>
                      </a:r>
                      <a:endParaRPr lang="ru-RU" sz="1800" dirty="0" smtClean="0"/>
                    </a:p>
                  </a:txBody>
                  <a:tcPr/>
                </a:tc>
              </a:tr>
              <a:tr h="8988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Годовой 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Реализация мероприятий плана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Отчёты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Публичный доклад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Стрелка вправо 6"/>
          <p:cNvSpPr/>
          <p:nvPr/>
        </p:nvSpPr>
        <p:spPr>
          <a:xfrm>
            <a:off x="2500298" y="1285860"/>
            <a:ext cx="428628" cy="21431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5143504" y="1285860"/>
            <a:ext cx="428628" cy="21431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Pictures\ф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48" y="428604"/>
            <a:ext cx="8143932" cy="461665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ПУТЬ РЕАЛИЗАЦИИ ЗАДАЧ ГОДОВОГО ПЛАНА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142984"/>
            <a:ext cx="8429684" cy="5286412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1472" y="1285860"/>
            <a:ext cx="2428892" cy="85725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1472" y="2285992"/>
            <a:ext cx="2428892" cy="71438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1472" y="3143248"/>
            <a:ext cx="2620161" cy="857256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71472" y="5286388"/>
            <a:ext cx="2214578" cy="857256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71802" y="5286388"/>
            <a:ext cx="2500330" cy="857256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357554" y="1285860"/>
            <a:ext cx="2571768" cy="85725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643306" y="2285992"/>
            <a:ext cx="2214578" cy="8572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000496" y="3214686"/>
            <a:ext cx="2214578" cy="8572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572000" y="4214818"/>
            <a:ext cx="2143140" cy="8572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714348" y="1357298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Мероприятия с педагогами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71868" y="1357298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Мероприятия </a:t>
            </a:r>
          </a:p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 воспитанниками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2910" y="2285992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Консультации, семинары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785786" y="5429264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Педагогический совет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3214678" y="5286388"/>
            <a:ext cx="2214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Контроль выполнения решений педсовета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642910" y="3071810"/>
            <a:ext cx="24519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Открытые показы </a:t>
            </a:r>
          </a:p>
          <a:p>
            <a:pPr algn="ctr"/>
            <a:r>
              <a:rPr lang="ru-RU" dirty="0" smtClean="0"/>
              <a:t>образовательной деятельности</a:t>
            </a:r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71472" y="4214818"/>
            <a:ext cx="3643338" cy="857256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714348" y="4214818"/>
            <a:ext cx="342902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dirty="0" smtClean="0"/>
              <a:t>Самопроверка, взаимопроверка, </a:t>
            </a:r>
          </a:p>
          <a:p>
            <a:pPr algn="ctr"/>
            <a:r>
              <a:rPr lang="ru-RU" sz="1700" dirty="0" smtClean="0"/>
              <a:t>целевые проверки,</a:t>
            </a:r>
          </a:p>
          <a:p>
            <a:pPr algn="ctr"/>
            <a:r>
              <a:rPr lang="ru-RU" sz="1700" dirty="0" smtClean="0"/>
              <a:t>тематическая проверка</a:t>
            </a:r>
            <a:endParaRPr lang="ru-RU" sz="1700" dirty="0"/>
          </a:p>
        </p:txBody>
      </p:sp>
      <p:sp>
        <p:nvSpPr>
          <p:cNvPr id="29" name="TextBox 28"/>
          <p:cNvSpPr txBox="1"/>
          <p:nvPr/>
        </p:nvSpPr>
        <p:spPr>
          <a:xfrm>
            <a:off x="3857620" y="2428868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Планирование </a:t>
            </a:r>
          </a:p>
          <a:p>
            <a:pPr algn="ctr"/>
            <a:r>
              <a:rPr lang="ru-RU" dirty="0" smtClean="0"/>
              <a:t>по теме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4071934" y="3286124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Образовательная деятельность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4643438" y="450057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Создание  РППС</a:t>
            </a:r>
            <a:endParaRPr lang="ru-RU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500826" y="2357430"/>
            <a:ext cx="2143140" cy="8572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286512" y="1285860"/>
            <a:ext cx="2571768" cy="85725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786578" y="3357562"/>
            <a:ext cx="2143140" cy="8572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6643702" y="1357298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Мероприятия </a:t>
            </a:r>
          </a:p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 родителями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643702" y="2500306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Рекомендации</a:t>
            </a:r>
          </a:p>
          <a:p>
            <a:pPr algn="ctr"/>
            <a:r>
              <a:rPr lang="ru-RU" dirty="0" smtClean="0"/>
              <a:t>Консультации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6715140" y="3357562"/>
            <a:ext cx="2071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Участие в образовательной деятельности</a:t>
            </a:r>
            <a:endParaRPr lang="ru-RU" dirty="0"/>
          </a:p>
        </p:txBody>
      </p:sp>
      <p:pic>
        <p:nvPicPr>
          <p:cNvPr id="38" name="Рисунок 1" descr="E:\1 ребёнок в очках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58851">
            <a:off x="7211811" y="4452644"/>
            <a:ext cx="1322521" cy="183133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1" name="Стрелка вниз 40"/>
          <p:cNvSpPr/>
          <p:nvPr/>
        </p:nvSpPr>
        <p:spPr>
          <a:xfrm>
            <a:off x="1643042" y="928670"/>
            <a:ext cx="285752" cy="428628"/>
          </a:xfrm>
          <a:prstGeom prst="downArrow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низ 41"/>
          <p:cNvSpPr/>
          <p:nvPr/>
        </p:nvSpPr>
        <p:spPr>
          <a:xfrm>
            <a:off x="4572000" y="928670"/>
            <a:ext cx="285752" cy="428628"/>
          </a:xfrm>
          <a:prstGeom prst="downArrow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низ 42"/>
          <p:cNvSpPr/>
          <p:nvPr/>
        </p:nvSpPr>
        <p:spPr>
          <a:xfrm>
            <a:off x="7429520" y="928670"/>
            <a:ext cx="285752" cy="428628"/>
          </a:xfrm>
          <a:prstGeom prst="downArrow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Pictures\ф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10" y="142852"/>
            <a:ext cx="7500990" cy="461665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Модель организации образовательного процесса</a:t>
            </a:r>
            <a:endParaRPr lang="ru-RU" sz="2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000108"/>
            <a:ext cx="8818882" cy="5429288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785918" y="714356"/>
          <a:ext cx="5038725" cy="397194"/>
        </p:xfrm>
        <a:graphic>
          <a:graphicData uri="http://schemas.openxmlformats.org/drawingml/2006/table">
            <a:tbl>
              <a:tblPr/>
              <a:tblGrid>
                <a:gridCol w="5038725"/>
              </a:tblGrid>
              <a:tr h="3971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latin typeface="Times New Roman"/>
                          <a:ea typeface="Times New Roman"/>
                        </a:rPr>
                        <a:t>Образовательная деятельность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693758"/>
              </p:ext>
            </p:extLst>
          </p:nvPr>
        </p:nvGraphicFramePr>
        <p:xfrm>
          <a:off x="133320" y="1285860"/>
          <a:ext cx="8858280" cy="5334000"/>
        </p:xfrm>
        <a:graphic>
          <a:graphicData uri="http://schemas.openxmlformats.org/drawingml/2006/table">
            <a:tbl>
              <a:tblPr/>
              <a:tblGrid>
                <a:gridCol w="2339400"/>
                <a:gridCol w="615678"/>
                <a:gridCol w="2091912"/>
                <a:gridCol w="246617"/>
                <a:gridCol w="1846163"/>
                <a:gridCol w="246617"/>
                <a:gridCol w="1471893"/>
              </a:tblGrid>
              <a:tr h="37144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latin typeface="Times New Roman"/>
                          <a:ea typeface="Times New Roman"/>
                        </a:rPr>
                        <a:t>Совместная деятельность взрослых и детей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sng">
                          <a:latin typeface="Times New Roman"/>
                          <a:ea typeface="Times New Roman"/>
                        </a:rPr>
                        <a:t>Самостоятельная деятельность детей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sng" dirty="0" err="1" smtClean="0">
                          <a:latin typeface="Times New Roman"/>
                          <a:ea typeface="Times New Roman"/>
                        </a:rPr>
                        <a:t>Взаимодейст-.е</a:t>
                      </a:r>
                      <a:r>
                        <a:rPr lang="ru-RU" sz="1400" b="1" u="sng" dirty="0" smtClean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latin typeface="Times New Roman"/>
                          <a:ea typeface="Times New Roman"/>
                        </a:rPr>
                        <a:t>с родителями</a:t>
                      </a:r>
                      <a:r>
                        <a:rPr lang="ru-RU" sz="1400" b="1" i="1" u="sng" dirty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87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Образовательная деятельность,</a:t>
                      </a:r>
                      <a:r>
                        <a:rPr lang="ru-RU" sz="1400" u="sng" dirty="0">
                          <a:latin typeface="Times New Roman"/>
                          <a:ea typeface="Times New Roman"/>
                        </a:rPr>
                        <a:t> осуществляемая в процессе организации различных видов детской деятельности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с коррекционной направленностью</a:t>
                      </a: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28600" marR="71755" algn="ctr"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latin typeface="Times New Roman"/>
                          <a:ea typeface="Times New Roman"/>
                        </a:rPr>
                        <a:t>Коррекционная помощь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детям (занятия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с логопедом, с психологом).</a:t>
                      </a:r>
                    </a:p>
                  </a:txBody>
                  <a:tcPr marL="49161" marR="4916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Образовательная деятельность с коррекционной направленностью, осуществляемая в ходе </a:t>
                      </a:r>
                      <a:r>
                        <a:rPr lang="ru-RU" sz="1400" u="sng" dirty="0">
                          <a:latin typeface="Times New Roman"/>
                          <a:ea typeface="Times New Roman"/>
                        </a:rPr>
                        <a:t>режимных моментов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Педагог создаёт условия с коррекционной направленностью для самостоятельной деятельности детей.</a:t>
                      </a: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Совместное воздействие на ребёнка по реализации коррекционно-развивающих задач.</a:t>
                      </a: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7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Педагог организует различные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виды деятельности: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Wingdings"/>
                        </a:rPr>
                        <a:t>игровая,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Wingdings"/>
                        </a:rPr>
                        <a:t>коммуникативная,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0193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Wingdings"/>
                        </a:rPr>
                        <a:t>познавательно-исследовательская,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Wingdings"/>
                        </a:rPr>
                        <a:t>восприятие художественной литературы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Wingdings"/>
                        </a:rPr>
                        <a:t>,</a:t>
                      </a:r>
                      <a:endParaRPr lang="ru-RU" sz="1400" dirty="0">
                        <a:latin typeface="Times New Roman"/>
                        <a:ea typeface="Times New Roman"/>
                        <a:cs typeface="Wingdings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Wingdings"/>
                        </a:rPr>
                        <a:t>самообслуживание и </a:t>
                      </a:r>
                      <a:r>
                        <a:rPr lang="ru-RU" sz="1400" dirty="0" err="1" smtClean="0">
                          <a:latin typeface="Times New Roman"/>
                          <a:ea typeface="Times New Roman"/>
                          <a:cs typeface="Wingdings"/>
                        </a:rPr>
                        <a:t>эл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Wingdings"/>
                        </a:rPr>
                        <a:t>.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Wingdings"/>
                        </a:rPr>
                        <a:t>бытовой труд,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Wingdings"/>
                        </a:rPr>
                        <a:t>конструирование, изобразительная,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Wingdings"/>
                        </a:rPr>
                        <a:t>музыкальная,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Wingdings"/>
                        </a:rPr>
                        <a:t>двигательная.</a:t>
                      </a: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Образовательные задачи решаются в процессе выполнения функций по присмотру и уходу за детьми: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Wingdings"/>
                        </a:rPr>
                        <a:t>утренний прием детей,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Wingdings"/>
                        </a:rPr>
                        <a:t>прогулка,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Wingdings"/>
                        </a:rPr>
                        <a:t>подготовка ко сну,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Wingdings"/>
                        </a:rPr>
                        <a:t>организация питания и др.</a:t>
                      </a: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Wingdings"/>
                        </a:rPr>
                        <a:t>игровая,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11112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Wingdings"/>
                        </a:rPr>
                        <a:t>коммуникативная,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1590" algn="l"/>
                          <a:tab pos="227330" algn="l"/>
                          <a:tab pos="40830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Wingdings"/>
                        </a:rPr>
                        <a:t>познавательно-исследовательская,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1590" algn="l"/>
                          <a:tab pos="17018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Wingdings"/>
                        </a:rPr>
                        <a:t>восприятие художественной литературы и фольклора,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1590" algn="l"/>
                          <a:tab pos="15113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Wingdings"/>
                        </a:rPr>
                        <a:t>самообслуживание и элементарный бытовой труд,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111125" algn="l"/>
                          <a:tab pos="29654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Wingdings"/>
                        </a:rPr>
                        <a:t>конструирование, изобразительная,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Wingdings"/>
                        </a:rPr>
                        <a:t>музыкальная,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Wingdings"/>
                        </a:rPr>
                        <a:t>двигательная.</a:t>
                      </a: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Tx/>
                        <a:buNone/>
                        <a:tabLst>
                          <a:tab pos="11112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Wingdings"/>
                        </a:rPr>
                        <a:t>информирование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Wingdings"/>
                        </a:rPr>
                        <a:t>,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Tx/>
                        <a:buNone/>
                        <a:tabLst>
                          <a:tab pos="11112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Wingdings"/>
                        </a:rPr>
                        <a:t>беседы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Wingdings"/>
                        </a:rPr>
                        <a:t> успехах  ребёнка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Wingdings"/>
                        </a:rPr>
                        <a:t>,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Tx/>
                        <a:buNone/>
                        <a:tabLst>
                          <a:tab pos="11112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Wingdings"/>
                        </a:rPr>
                        <a:t>консультации,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Tx/>
                        <a:buNone/>
                        <a:tabLst>
                          <a:tab pos="111125" algn="l"/>
                          <a:tab pos="233045" algn="l"/>
                          <a:tab pos="337820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Wingdings"/>
                        </a:rPr>
                        <a:t>Совместная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Wingdings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Wingdings"/>
                        </a:rPr>
                        <a:t>деятельность</a:t>
                      </a:r>
                      <a:endParaRPr lang="ru-RU" sz="1400" dirty="0">
                        <a:latin typeface="Times New Roman"/>
                        <a:ea typeface="Times New Roman"/>
                        <a:cs typeface="Wingdings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Tx/>
                        <a:buNone/>
                        <a:tabLst>
                          <a:tab pos="111125" algn="l"/>
                          <a:tab pos="21399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Wingdings"/>
                        </a:rPr>
                        <a:t>просвещение и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Wingdings"/>
                        </a:rPr>
                        <a:t>обучение;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Tx/>
                        <a:buNone/>
                        <a:tabLst>
                          <a:tab pos="111125" algn="l"/>
                          <a:tab pos="21399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Wingdings"/>
                        </a:rPr>
                        <a:t>участие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Wingdings"/>
                        </a:rPr>
                        <a:t> родителей в образовательной деятельности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Wingdings"/>
                        </a:rPr>
                        <a:t>.</a:t>
                      </a: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3200400" y="95885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1" name="Line 1"/>
          <p:cNvSpPr>
            <a:spLocks noChangeShapeType="1"/>
          </p:cNvSpPr>
          <p:nvPr/>
        </p:nvSpPr>
        <p:spPr bwMode="auto">
          <a:xfrm>
            <a:off x="8343900" y="1081088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Pictures\ф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48" y="428604"/>
            <a:ext cx="7500990" cy="461665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Особенности коррекционной работы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000108"/>
            <a:ext cx="8818882" cy="5429288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endParaRPr lang="ru-RU" dirty="0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3200400" y="95885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1" name="Line 1"/>
          <p:cNvSpPr>
            <a:spLocks noChangeShapeType="1"/>
          </p:cNvSpPr>
          <p:nvPr/>
        </p:nvSpPr>
        <p:spPr bwMode="auto">
          <a:xfrm>
            <a:off x="8343900" y="1081088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7158" y="1225689"/>
            <a:ext cx="850112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задачи: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Обеспечить коррекцию и развитие зрительного восприятия детей с ОВЗ.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Обеспечить освоение детьми с ОВЗ (нарушением зрения) Программы, их разностороннее развитие с учетом возрастных и индивидуальных особенностей и особых образовательных потребностей, социальной адаптации.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специальных условий обучения с учётом характера зрения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Посадка детей за столы в период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окклюзионного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лечения.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Адаптация пособий с учётом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офталъмо-гигиенических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требований (контрастность, яркость, размер, толщина контура и др.)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Использование специальных методов и приёмов обучения.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оптимальных условий в группе и помещениях детского сада: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Наличие свободного пространства для передвижения детей.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Метки на шкафчиках для детей с низкой остротой зрения.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Метки на углах мебели красным цветом.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Различные ориентиры.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Учёт вторичных нарушений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(двигательной сферы, пространственной ориентировки, развития речи и др.).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Учёт психологических особенностей и эмоциональной сферы ребёнка.</a:t>
            </a:r>
            <a:endParaRPr lang="ru-RU" dirty="0" smtClean="0">
              <a:solidFill>
                <a:srgbClr val="002060"/>
              </a:solidFill>
            </a:endParaRP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Pictures\ф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85786" y="285728"/>
            <a:ext cx="7786742" cy="52322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КОНТРОЛЬ</a:t>
            </a:r>
            <a:endParaRPr lang="ru-RU" sz="28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1785926"/>
            <a:ext cx="8072494" cy="464347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14348" y="1785926"/>
            <a:ext cx="78581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/>
              <a:t>Формы контроля:</a:t>
            </a:r>
          </a:p>
          <a:p>
            <a:pPr>
              <a:buFont typeface="Wingdings" pitchFamily="2" charset="2"/>
              <a:buChar char="ü"/>
            </a:pPr>
            <a:r>
              <a:rPr lang="ru-RU" b="1" u="sng" dirty="0" smtClean="0"/>
              <a:t>Предупредительный</a:t>
            </a:r>
            <a:r>
              <a:rPr lang="ru-RU" b="1" dirty="0" smtClean="0"/>
              <a:t> (предупреждение ошибок - подготовка к НОД, к педсовету, к родительскому собранию, организация ПРС и др.).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 </a:t>
            </a:r>
            <a:r>
              <a:rPr lang="ru-RU" b="1" u="sng" dirty="0" smtClean="0"/>
              <a:t>Тематический контроль  </a:t>
            </a:r>
            <a:r>
              <a:rPr lang="ru-RU" b="1" dirty="0" smtClean="0"/>
              <a:t>(анализ качества реализации ОО, по теме педсовета или другое).</a:t>
            </a:r>
          </a:p>
          <a:p>
            <a:pPr>
              <a:buFont typeface="Wingdings" pitchFamily="2" charset="2"/>
              <a:buChar char="ü"/>
            </a:pPr>
            <a:r>
              <a:rPr lang="ru-RU" b="1" u="sng" dirty="0" smtClean="0"/>
              <a:t>Целевой</a:t>
            </a:r>
            <a:r>
              <a:rPr lang="ru-RU" b="1" dirty="0" smtClean="0"/>
              <a:t> (контроль за внедрением технологий, </a:t>
            </a:r>
            <a:r>
              <a:rPr lang="ru-RU" b="1" u="sng" dirty="0" smtClean="0"/>
              <a:t>изучение затруднений педагогов</a:t>
            </a:r>
            <a:r>
              <a:rPr lang="ru-RU" b="1" dirty="0" smtClean="0"/>
              <a:t> и др.)</a:t>
            </a:r>
          </a:p>
          <a:p>
            <a:pPr>
              <a:buFont typeface="Wingdings" pitchFamily="2" charset="2"/>
              <a:buChar char="ü"/>
            </a:pPr>
            <a:r>
              <a:rPr lang="ru-RU" b="1" u="sng" dirty="0" smtClean="0"/>
              <a:t>Фронтальный</a:t>
            </a:r>
            <a:r>
              <a:rPr lang="ru-RU" b="1" dirty="0" smtClean="0"/>
              <a:t> (комплексный).</a:t>
            </a:r>
          </a:p>
          <a:p>
            <a:pPr>
              <a:buFont typeface="Wingdings" pitchFamily="2" charset="2"/>
              <a:buChar char="ü"/>
            </a:pPr>
            <a:r>
              <a:rPr lang="ru-RU" b="1" u="sng" dirty="0" smtClean="0"/>
              <a:t>Смотр</a:t>
            </a:r>
            <a:r>
              <a:rPr lang="ru-RU" b="1" dirty="0" smtClean="0"/>
              <a:t> (активизация творчества педагогов, проверка качества…)</a:t>
            </a:r>
          </a:p>
          <a:p>
            <a:pPr>
              <a:buFont typeface="Wingdings" pitchFamily="2" charset="2"/>
              <a:buChar char="ü"/>
            </a:pPr>
            <a:r>
              <a:rPr lang="ru-RU" b="1" u="sng" dirty="0" smtClean="0"/>
              <a:t>Оперативный</a:t>
            </a:r>
            <a:r>
              <a:rPr lang="ru-RU" b="1" dirty="0" smtClean="0"/>
              <a:t> (текущий) (оказание методической помощи, изучение состояния  дел…)</a:t>
            </a:r>
          </a:p>
          <a:p>
            <a:pPr>
              <a:buFont typeface="Wingdings" pitchFamily="2" charset="2"/>
              <a:buChar char="ü"/>
            </a:pPr>
            <a:r>
              <a:rPr lang="ru-RU" b="1" u="sng" dirty="0" smtClean="0"/>
              <a:t>Самоанализ</a:t>
            </a:r>
            <a:r>
              <a:rPr lang="ru-RU" b="1" dirty="0" smtClean="0"/>
              <a:t> (анализ своей работы по предложенным критериям оценки).</a:t>
            </a:r>
          </a:p>
          <a:p>
            <a:pPr>
              <a:buFont typeface="Wingdings" pitchFamily="2" charset="2"/>
              <a:buChar char="ü"/>
            </a:pPr>
            <a:r>
              <a:rPr lang="ru-RU" b="1" u="sng" dirty="0"/>
              <a:t>Взаимопроверка</a:t>
            </a:r>
            <a:r>
              <a:rPr lang="ru-RU" b="1" dirty="0"/>
              <a:t> (анализ </a:t>
            </a:r>
            <a:r>
              <a:rPr lang="ru-RU" b="1" dirty="0" smtClean="0"/>
              <a:t>педагогической деятельности коллег по </a:t>
            </a:r>
            <a:r>
              <a:rPr lang="ru-RU" b="1" dirty="0"/>
              <a:t>предложенным критериям </a:t>
            </a:r>
            <a:r>
              <a:rPr lang="ru-RU" b="1" dirty="0" smtClean="0"/>
              <a:t>оценки).</a:t>
            </a:r>
          </a:p>
          <a:p>
            <a:pPr>
              <a:buFont typeface="Wingdings" pitchFamily="2" charset="2"/>
              <a:buChar char="ü"/>
            </a:pPr>
            <a:r>
              <a:rPr lang="ru-RU" b="1" u="sng" dirty="0" smtClean="0"/>
              <a:t>Мониторинг </a:t>
            </a:r>
            <a:r>
              <a:rPr lang="ru-RU" b="1" dirty="0" smtClean="0"/>
              <a:t>(образовательного процесса, детского развития…).</a:t>
            </a:r>
          </a:p>
          <a:p>
            <a:pPr>
              <a:buFont typeface="Wingdings" pitchFamily="2" charset="2"/>
              <a:buChar char="ü"/>
            </a:pPr>
            <a:r>
              <a:rPr lang="ru-RU" b="1" u="sng" dirty="0" smtClean="0"/>
              <a:t>Вторичный </a:t>
            </a:r>
            <a:r>
              <a:rPr lang="ru-RU" b="1" dirty="0" smtClean="0"/>
              <a:t>(выполнение предложений предыдущих проверок).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85786" y="785794"/>
            <a:ext cx="7800119" cy="92333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</a:rPr>
              <a:t>Цель: </a:t>
            </a:r>
            <a:r>
              <a:rPr lang="ru-RU" b="1" dirty="0" smtClean="0">
                <a:solidFill>
                  <a:schemeClr val="tx1"/>
                </a:solidFill>
              </a:rPr>
              <a:t>анализ педагогической деятельности, проверка качества образовательного процесса, определение причин недостатков и путей улучшения качества образовательных услуг.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Pictures\ф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-1"/>
            <a:ext cx="9144000" cy="6858001"/>
          </a:xfrm>
          <a:prstGeom prst="rect">
            <a:avLst/>
          </a:prstGeom>
          <a:noFill/>
        </p:spPr>
      </p:pic>
      <p:pic>
        <p:nvPicPr>
          <p:cNvPr id="10" name="Picture 16" descr="G:\для презентации\к15.jpg"/>
          <p:cNvPicPr>
            <a:picLocks noChangeAspect="1" noChangeArrowheads="1"/>
          </p:cNvPicPr>
          <p:nvPr/>
        </p:nvPicPr>
        <p:blipFill>
          <a:blip r:embed="rId3" cstate="print"/>
          <a:srcRect l="47541"/>
          <a:stretch>
            <a:fillRect/>
          </a:stretch>
        </p:blipFill>
        <p:spPr bwMode="auto">
          <a:xfrm flipH="1">
            <a:off x="428592" y="642918"/>
            <a:ext cx="1643077" cy="550072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214546" y="2714620"/>
            <a:ext cx="65723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</a:rPr>
              <a:t>Методическая работа – </a:t>
            </a:r>
          </a:p>
          <a:p>
            <a:pPr algn="ctr"/>
            <a:r>
              <a:rPr lang="ru-RU" sz="20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elvetica"/>
              </a:rPr>
              <a:t>это непрерывная деятельность 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Helvetica"/>
              </a:rPr>
              <a:t>по обучению и развитию педагогических кадров, 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Helvetica"/>
              </a:rPr>
              <a:t>выявлению, обобщению и распространению педагогического опыта, 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Helvetica"/>
              </a:rPr>
              <a:t>стимулированию творческого поиска педагогов,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Helvetica"/>
              </a:rPr>
              <a:t>созданию собственных методических разработок для обеспечения образовательного процесса.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Helvetica"/>
              </a:rPr>
              <a:t> 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Helvetica"/>
              </a:rPr>
              <a:t>Главное в методической работе – оказание реальной, действенной помощи педагогу.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00298" y="571480"/>
            <a:ext cx="63579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Helvetica" charset="-52"/>
                <a:ea typeface="Times New Roman" pitchFamily="18" charset="0"/>
                <a:cs typeface="Arial" pitchFamily="34" charset="0"/>
              </a:rPr>
              <a:t>Методическая работа в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Helvetica" charset="-52"/>
                <a:ea typeface="Times New Roman" pitchFamily="18" charset="0"/>
                <a:cs typeface="Arial" pitchFamily="34" charset="0"/>
              </a:rPr>
              <a:t>дошкольной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Helvetica"/>
                <a:ea typeface="Times New Roman" pitchFamily="18" charset="0"/>
                <a:cs typeface="Arial" pitchFamily="34" charset="0"/>
              </a:rPr>
              <a:t>организации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Helvetica" charset="-52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Helvetica" charset="-52"/>
                <a:ea typeface="Times New Roman" pitchFamily="18" charset="0"/>
                <a:cs typeface="Arial" pitchFamily="34" charset="0"/>
              </a:rPr>
              <a:t>представляет собой</a:t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Helvetica" charset="-52"/>
                <a:ea typeface="Times New Roman" pitchFamily="18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Helvetica" charset="-52"/>
                <a:ea typeface="Times New Roman" pitchFamily="18" charset="0"/>
                <a:cs typeface="Arial" pitchFamily="34" charset="0"/>
              </a:rPr>
              <a:t>целостную систему деятельности, направленную 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Helvetica" charset="-52"/>
                <a:ea typeface="Times New Roman" pitchFamily="18" charset="0"/>
                <a:cs typeface="Arial" pitchFamily="34" charset="0"/>
              </a:rPr>
              <a:t>на обеспечение высокого качества 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Helvetica" charset="-52"/>
                <a:ea typeface="Times New Roman" pitchFamily="18" charset="0"/>
                <a:cs typeface="Arial" pitchFamily="34" charset="0"/>
              </a:rPr>
              <a:t>реализации стратегических задач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Helvetica" charset="-52"/>
                <a:ea typeface="Times New Roman" pitchFamily="18" charset="0"/>
                <a:cs typeface="Arial" pitchFamily="34" charset="0"/>
              </a:rPr>
              <a:t>МДОУ</a:t>
            </a:r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Pictures\ф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1357298"/>
            <a:ext cx="8501122" cy="4572032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28596" y="1285860"/>
            <a:ext cx="814393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1338" indent="-269875" algn="just">
              <a:buNone/>
            </a:pPr>
            <a:r>
              <a:rPr lang="ru-RU" sz="2000" b="1" u="sng" dirty="0" smtClean="0">
                <a:solidFill>
                  <a:srgbClr val="7030A0"/>
                </a:solidFill>
                <a:latin typeface="Calibri" charset="0"/>
              </a:rPr>
              <a:t>Реальные показатели конечного результата методической работы:</a:t>
            </a:r>
          </a:p>
          <a:p>
            <a:pPr marL="541338" indent="-269875" algn="just">
              <a:buNone/>
            </a:pPr>
            <a:endParaRPr lang="ru-RU" sz="2000" b="1" dirty="0" smtClean="0">
              <a:solidFill>
                <a:srgbClr val="7030A0"/>
              </a:solidFill>
              <a:latin typeface="Calibri" charset="0"/>
            </a:endParaRPr>
          </a:p>
          <a:p>
            <a:pPr marL="541338" indent="-269875" algn="just">
              <a:buFont typeface="Wingdings" pitchFamily="2" charset="2"/>
              <a:buChar char="ü"/>
            </a:pPr>
            <a:r>
              <a:rPr lang="ru-RU" sz="2000" b="1" dirty="0" smtClean="0">
                <a:latin typeface="Calibri" charset="0"/>
              </a:rPr>
              <a:t>результаты развития за отведенное время соответствуют оптимальному уровню или приближаются к нему без перегрузки воспитанников;</a:t>
            </a:r>
          </a:p>
          <a:p>
            <a:pPr marL="541338" indent="-269875" algn="just">
              <a:buFont typeface="Wingdings" pitchFamily="2" charset="2"/>
              <a:buChar char="ü"/>
            </a:pPr>
            <a:r>
              <a:rPr lang="ru-RU" sz="2000" b="1" dirty="0" smtClean="0">
                <a:latin typeface="Calibri" charset="0"/>
              </a:rPr>
              <a:t>рациональные затраты времени, когда рост мастерства воспитателей происходит при разумных затратах времени и усилий на методическую работу и самообразование (без перегрузки педагогов этими видами деятельности);</a:t>
            </a:r>
          </a:p>
          <a:p>
            <a:pPr marL="541338" indent="-269875" algn="just">
              <a:buFont typeface="Wingdings" pitchFamily="2" charset="2"/>
              <a:buChar char="ü"/>
            </a:pPr>
            <a:r>
              <a:rPr lang="ru-RU" sz="2000" b="1" dirty="0" smtClean="0">
                <a:latin typeface="Calibri" charset="0"/>
              </a:rPr>
              <a:t>стимулирующая роль методической работы: в коллективе улучшается психологический климат, растет творческая активность педагогов и их удовлетворенность результатами своего труда.</a:t>
            </a:r>
          </a:p>
          <a:p>
            <a:pPr marL="541338" indent="-269875" algn="just">
              <a:buFont typeface="Arial" charset="0"/>
              <a:buNone/>
            </a:pPr>
            <a:endParaRPr lang="ru-RU" sz="2000" dirty="0" smtClean="0">
              <a:solidFill>
                <a:srgbClr val="17375E"/>
              </a:solidFill>
              <a:latin typeface="Calibri" charset="0"/>
            </a:endParaRPr>
          </a:p>
          <a:p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750291" y="581610"/>
            <a:ext cx="8001056" cy="52322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РЕЗУЛЬТАТИВНОСТЬ</a:t>
            </a:r>
            <a:endParaRPr lang="ru-RU" sz="28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Pictures\ф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034" y="785794"/>
            <a:ext cx="792961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Старший воспитатель - это профессионал,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берущий на себя ответственность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за качество педагогического процесса,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это координатор всей педагогической деятельности. </a:t>
            </a:r>
          </a:p>
          <a:p>
            <a:pPr algn="ctr"/>
            <a:endParaRPr lang="ru-RU" sz="2400" b="1" dirty="0" smtClean="0"/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СПАСИБО ЗА ВНИМАНИЕ!</a:t>
            </a:r>
          </a:p>
          <a:p>
            <a:pPr algn="ctr"/>
            <a:endParaRPr lang="ru-RU" sz="2400" b="1" dirty="0" smtClean="0"/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</a:rPr>
              <a:t>Желаем всем интересной, увлекательной 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</a:rPr>
              <a:t>и творческой работы!</a:t>
            </a:r>
          </a:p>
          <a:p>
            <a:pPr algn="ctr"/>
            <a:endParaRPr lang="ru-R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Pictures\ф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10" y="285728"/>
            <a:ext cx="750099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НОРМАТИВНЫЕ ДОКУМЕНТЫ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928670"/>
            <a:ext cx="85725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Федеральный закон «Закон об образовании в Российской Федерации» 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№273 от 29.12.2012 г.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Федеральный государственный образовательный стандарт дошкольного образования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приказ МО и Н РФ от 17.10.2013 г. № 1155;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 Порядок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Приказ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Минобрнауки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в РФ №1014 от 30 августа 2013 г.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Профессиональный стандарт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(утвержден приказом Министерства труда и социальной защиты РФ от 18 октября 2013 г. №544н).</a:t>
            </a:r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Примерная основная образовательная программа дошкольного </a:t>
            </a:r>
            <a:r>
              <a:rPr lang="ru-RU" sz="2000" b="1" dirty="0" smtClean="0">
                <a:solidFill>
                  <a:srgbClr val="C00000"/>
                </a:solidFill>
              </a:rPr>
              <a:t>образования</a:t>
            </a:r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Санитарно-эпидемиологические требования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 устройству, содержанию и организации режима работы дошкольных образовательных организаций (утв. Постановлением правила и нормативы СанПиН 2.4.1.3049-13 от 30.07.2013г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Pictures\ф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285728"/>
            <a:ext cx="8143932" cy="830997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Создание условий для образовательной деятельности </a:t>
            </a:r>
          </a:p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условиях реализации ФГОС ДО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8596" y="1785926"/>
            <a:ext cx="857256" cy="41434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57356" y="1928802"/>
            <a:ext cx="2714644" cy="64294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857356" y="2928934"/>
            <a:ext cx="2714644" cy="64294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857356" y="4000504"/>
            <a:ext cx="2714644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57356" y="5000636"/>
            <a:ext cx="278608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001024" y="1571612"/>
            <a:ext cx="785818" cy="18573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Заведующий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001024" y="3786190"/>
            <a:ext cx="785818" cy="1857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072066" y="1500174"/>
            <a:ext cx="2428892" cy="85725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072066" y="2571744"/>
            <a:ext cx="2500330" cy="107157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143504" y="3929066"/>
            <a:ext cx="2428892" cy="92869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143504" y="5143512"/>
            <a:ext cx="2428892" cy="100013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000232" y="1928802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Материально-технические условия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2071670" y="3071810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Кадровые условия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2000232" y="4000504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Психолого-педагогические условия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1857356" y="5000636"/>
            <a:ext cx="271464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dirty="0" smtClean="0"/>
              <a:t>Развивающая предметно-пространственная среда</a:t>
            </a:r>
            <a:endParaRPr lang="ru-RU" sz="1700" dirty="0"/>
          </a:p>
        </p:txBody>
      </p:sp>
      <p:sp>
        <p:nvSpPr>
          <p:cNvPr id="27" name="TextBox 26"/>
          <p:cNvSpPr txBox="1"/>
          <p:nvPr/>
        </p:nvSpPr>
        <p:spPr>
          <a:xfrm>
            <a:off x="500034" y="2143116"/>
            <a:ext cx="738664" cy="32861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dirty="0" smtClean="0"/>
              <a:t>Образовательная деятельность с воспитанниками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5072066" y="1571612"/>
            <a:ext cx="24288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Оборудование и оснащение, способствующее реализации Программы</a:t>
            </a:r>
            <a:endParaRPr lang="ru-RU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5143504" y="2643183"/>
            <a:ext cx="2286016" cy="90794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Педагоги</a:t>
            </a:r>
            <a:r>
              <a:rPr lang="ru-RU" sz="1300" dirty="0" smtClean="0"/>
              <a:t>, обладающие компетенциями необходимыми для создания ситуации развития детей</a:t>
            </a:r>
            <a:endParaRPr lang="ru-RU" sz="1300" dirty="0"/>
          </a:p>
        </p:txBody>
      </p:sp>
      <p:sp>
        <p:nvSpPr>
          <p:cNvPr id="30" name="TextBox 29"/>
          <p:cNvSpPr txBox="1"/>
          <p:nvPr/>
        </p:nvSpPr>
        <p:spPr>
          <a:xfrm>
            <a:off x="5143504" y="3929066"/>
            <a:ext cx="25003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Учёт особенностей ребёнка, индивидуализация, поддержка детской инициативы</a:t>
            </a:r>
            <a:endParaRPr lang="ru-RU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5143504" y="5214950"/>
            <a:ext cx="24288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Обеспечение условий для развития всех видов детской  деятельности; специальные условия для детей с ОВЗ</a:t>
            </a:r>
            <a:endParaRPr lang="ru-RU" sz="1400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8001024" y="3786190"/>
            <a:ext cx="785818" cy="18573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Старший воспитатель</a:t>
            </a:r>
            <a:endParaRPr lang="ru-RU" dirty="0"/>
          </a:p>
        </p:txBody>
      </p:sp>
      <p:sp>
        <p:nvSpPr>
          <p:cNvPr id="34" name="Выгнутая вверх стрелка 33"/>
          <p:cNvSpPr/>
          <p:nvPr/>
        </p:nvSpPr>
        <p:spPr>
          <a:xfrm>
            <a:off x="1285852" y="1357298"/>
            <a:ext cx="928694" cy="500066"/>
          </a:xfrm>
          <a:prstGeom prst="curved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Выгнутая вниз стрелка 34"/>
          <p:cNvSpPr/>
          <p:nvPr/>
        </p:nvSpPr>
        <p:spPr>
          <a:xfrm>
            <a:off x="1285852" y="5715016"/>
            <a:ext cx="928694" cy="571504"/>
          </a:xfrm>
          <a:prstGeom prst="curved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Стрелка вправо 36"/>
          <p:cNvSpPr/>
          <p:nvPr/>
        </p:nvSpPr>
        <p:spPr>
          <a:xfrm>
            <a:off x="1357290" y="3143248"/>
            <a:ext cx="428628" cy="28575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>
            <a:off x="1357290" y="4071942"/>
            <a:ext cx="428628" cy="28575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 вправо 44"/>
          <p:cNvSpPr/>
          <p:nvPr/>
        </p:nvSpPr>
        <p:spPr>
          <a:xfrm>
            <a:off x="4643438" y="2214554"/>
            <a:ext cx="357190" cy="142876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трелка вправо 45"/>
          <p:cNvSpPr/>
          <p:nvPr/>
        </p:nvSpPr>
        <p:spPr>
          <a:xfrm>
            <a:off x="4643438" y="3214686"/>
            <a:ext cx="357190" cy="142876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трелка вправо 46"/>
          <p:cNvSpPr/>
          <p:nvPr/>
        </p:nvSpPr>
        <p:spPr>
          <a:xfrm>
            <a:off x="4643438" y="4357694"/>
            <a:ext cx="428628" cy="142876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трелка вправо 47"/>
          <p:cNvSpPr/>
          <p:nvPr/>
        </p:nvSpPr>
        <p:spPr>
          <a:xfrm>
            <a:off x="4714876" y="5357826"/>
            <a:ext cx="428628" cy="142876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0" name="Прямая со стрелкой 49"/>
          <p:cNvCxnSpPr/>
          <p:nvPr/>
        </p:nvCxnSpPr>
        <p:spPr>
          <a:xfrm>
            <a:off x="7500958" y="1714488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rot="16200000" flipH="1">
            <a:off x="6893735" y="2750339"/>
            <a:ext cx="171451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rot="5400000" flipH="1" flipV="1">
            <a:off x="7536677" y="2464587"/>
            <a:ext cx="50006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rot="16200000" flipH="1">
            <a:off x="7286644" y="3714752"/>
            <a:ext cx="100013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rot="5400000" flipH="1" flipV="1">
            <a:off x="7215206" y="3500438"/>
            <a:ext cx="107157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7572396" y="4500570"/>
            <a:ext cx="35719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>
            <a:stCxn id="31" idx="3"/>
          </p:cNvCxnSpPr>
          <p:nvPr/>
        </p:nvCxnSpPr>
        <p:spPr>
          <a:xfrm flipV="1">
            <a:off x="7572396" y="5214950"/>
            <a:ext cx="357190" cy="4770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rot="5400000" flipH="1" flipV="1">
            <a:off x="6858016" y="4214818"/>
            <a:ext cx="185738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5400000">
            <a:off x="2750331" y="382190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25" idx="2"/>
          </p:cNvCxnSpPr>
          <p:nvPr/>
        </p:nvCxnSpPr>
        <p:spPr>
          <a:xfrm rot="16200000" flipH="1">
            <a:off x="3162794" y="4805875"/>
            <a:ext cx="353801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3036877" y="3749677"/>
            <a:ext cx="35719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Pictures\ф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8" name="Стрелка вправо 7"/>
          <p:cNvSpPr/>
          <p:nvPr/>
        </p:nvSpPr>
        <p:spPr>
          <a:xfrm>
            <a:off x="357158" y="1643050"/>
            <a:ext cx="4643470" cy="207170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00034" y="2357430"/>
            <a:ext cx="3786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Задачи, стоящие перед  педагогами в образовательной деятельности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428596" y="3286124"/>
            <a:ext cx="5500726" cy="207170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1571604" y="4857760"/>
            <a:ext cx="5072098" cy="1785926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1285852" y="214290"/>
            <a:ext cx="4643470" cy="178595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571604" y="785794"/>
            <a:ext cx="328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Результаты анализа педагогической деятельности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28596" y="3857628"/>
            <a:ext cx="5286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Педагогический коллектив  (уровень образования, профессиональная компетентность, 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готовность к внедрению инноваций)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57422" y="5429264"/>
            <a:ext cx="3512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Материальные, психологические </a:t>
            </a:r>
          </a:p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и другие условия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5929322" y="1571612"/>
            <a:ext cx="2714644" cy="264320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6143636" y="2285992"/>
            <a:ext cx="22860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Оптимальный вариант системы методической работы</a:t>
            </a:r>
            <a:endParaRPr lang="ru-RU" sz="2000" dirty="0"/>
          </a:p>
        </p:txBody>
      </p:sp>
      <p:pic>
        <p:nvPicPr>
          <p:cNvPr id="16" name="Picture 13" descr="G:\для презентации\к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4429132"/>
            <a:ext cx="1988120" cy="1491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" name="Скругленный прямоугольник 22"/>
          <p:cNvSpPr/>
          <p:nvPr/>
        </p:nvSpPr>
        <p:spPr>
          <a:xfrm>
            <a:off x="6143636" y="357166"/>
            <a:ext cx="2643206" cy="10001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215074" y="428604"/>
            <a:ext cx="2500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Факторы, влияющие на выбор системы методической работы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Pictures\ф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285728"/>
            <a:ext cx="8143932" cy="646331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Кто сегодня ПЕДАГОГ</a:t>
            </a:r>
            <a:r>
              <a:rPr lang="ru-RU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ru-RU" sz="36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5" y="1391545"/>
            <a:ext cx="8358247" cy="4893202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28596" y="1134877"/>
            <a:ext cx="835824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Стандарт открывает эпоху новой педагогики, для которой характерны:</a:t>
            </a:r>
          </a:p>
          <a:p>
            <a:pPr algn="just">
              <a:buFont typeface="Wingdings" pitchFamily="2" charset="2"/>
              <a:buChar char="ü"/>
            </a:pPr>
            <a:r>
              <a:rPr lang="ru-RU" b="1" dirty="0" smtClean="0"/>
              <a:t>Уход от учебной модели, от ЗУН к развитию способности управлять собственным познанием и применять собственное знание в реальном мире;</a:t>
            </a:r>
          </a:p>
          <a:p>
            <a:pPr algn="just">
              <a:buFont typeface="Wingdings" pitchFamily="2" charset="2"/>
              <a:buChar char="ü"/>
            </a:pPr>
            <a:r>
              <a:rPr lang="ru-RU" b="1" dirty="0" smtClean="0"/>
              <a:t>Новая роль педагога – позиция партнёрства, совместные исследования и открытия;</a:t>
            </a:r>
          </a:p>
          <a:p>
            <a:pPr algn="just">
              <a:buFont typeface="Wingdings" pitchFamily="2" charset="2"/>
              <a:buChar char="ü"/>
            </a:pPr>
            <a:r>
              <a:rPr lang="ru-RU" b="1" dirty="0" smtClean="0"/>
              <a:t>Новые формы организации образовательного процесса: индивидуализация, поддержка детской инициативы.</a:t>
            </a:r>
          </a:p>
          <a:p>
            <a:pPr algn="just">
              <a:buFont typeface="Wingdings" pitchFamily="2" charset="2"/>
              <a:buChar char="ü"/>
            </a:pPr>
            <a:endParaRPr lang="ru-RU" b="1" dirty="0" smtClean="0"/>
          </a:p>
          <a:p>
            <a:pPr algn="just"/>
            <a:r>
              <a:rPr lang="ru-RU" b="1" dirty="0" smtClean="0"/>
              <a:t>Для ребёнка важно: мотивация к познанию, познавательный интерес, любознательность, </a:t>
            </a:r>
            <a:r>
              <a:rPr lang="ru-RU" b="1" dirty="0" err="1" smtClean="0"/>
              <a:t>коммуникативность</a:t>
            </a:r>
            <a:r>
              <a:rPr lang="ru-RU" b="1" dirty="0" smtClean="0"/>
              <a:t>, самостоятельность. </a:t>
            </a:r>
          </a:p>
          <a:p>
            <a:pPr algn="just"/>
            <a:r>
              <a:rPr lang="ru-RU" b="1" dirty="0" smtClean="0"/>
              <a:t>И как результат – личностное развитие и формирование личностных качеств. Знания не отменяются, меняется путь к знаниям. </a:t>
            </a:r>
          </a:p>
          <a:p>
            <a:pPr algn="just"/>
            <a:endParaRPr lang="ru-RU" b="1" dirty="0" smtClean="0"/>
          </a:p>
          <a:p>
            <a:pPr algn="just"/>
            <a:r>
              <a:rPr lang="ru-RU" sz="2400" b="1" dirty="0" smtClean="0">
                <a:solidFill>
                  <a:srgbClr val="C00000"/>
                </a:solidFill>
              </a:rPr>
              <a:t>Кто сегодня ПЕДАГОГ? </a:t>
            </a:r>
            <a:endParaRPr lang="ru-RU" sz="2400" b="1" dirty="0" smtClean="0">
              <a:solidFill>
                <a:srgbClr val="C00000"/>
              </a:solidFill>
            </a:endParaRPr>
          </a:p>
          <a:p>
            <a:pPr algn="just"/>
            <a:r>
              <a:rPr lang="ru-RU" b="1" dirty="0" smtClean="0"/>
              <a:t>Это информатор </a:t>
            </a:r>
            <a:r>
              <a:rPr lang="ru-RU" b="1" dirty="0" smtClean="0"/>
              <a:t>(«передатчик» готового знания) или организатор, координатор, инициатор, участник совместной деятельности.</a:t>
            </a:r>
          </a:p>
        </p:txBody>
      </p:sp>
      <p:pic>
        <p:nvPicPr>
          <p:cNvPr id="9" name="Picture 6" descr="G:\для презентации\к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1470" y="565764"/>
            <a:ext cx="1117324" cy="11382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Pictures\ф3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48" y="357166"/>
            <a:ext cx="7746084" cy="954107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Повышение профессиональной компетентности </a:t>
            </a:r>
          </a:p>
          <a:p>
            <a:pPr algn="ctr"/>
            <a:r>
              <a:rPr lang="ru-RU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педагогов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428736"/>
            <a:ext cx="8501122" cy="5072098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28596" y="1500174"/>
            <a:ext cx="842968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accent4">
                    <a:lumMod val="50000"/>
                  </a:schemeClr>
                </a:solidFill>
              </a:rPr>
              <a:t>Изучение затруднений педагогов</a:t>
            </a:r>
          </a:p>
          <a:p>
            <a:pPr>
              <a:buFont typeface="Arial" charset="0"/>
              <a:buNone/>
            </a:pPr>
            <a:r>
              <a:rPr lang="ru-RU" b="1" dirty="0" smtClean="0">
                <a:latin typeface="Calibri" charset="0"/>
              </a:rPr>
              <a:t>Методика изучения затруднений педагогов для выявления реальных трудностей: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Calibri" charset="0"/>
              </a:rPr>
              <a:t> </a:t>
            </a:r>
            <a:r>
              <a:rPr lang="ru-RU" b="1" i="1" dirty="0" smtClean="0">
                <a:latin typeface="Calibri" charset="0"/>
              </a:rPr>
              <a:t>Анкетирование педагогов </a:t>
            </a:r>
            <a:r>
              <a:rPr lang="ru-RU" dirty="0" smtClean="0">
                <a:latin typeface="Calibri" charset="0"/>
              </a:rPr>
              <a:t>(</a:t>
            </a:r>
            <a:r>
              <a:rPr lang="ru-RU" sz="1200" b="1" dirty="0" smtClean="0">
                <a:latin typeface="Calibri" charset="0"/>
              </a:rPr>
              <a:t>Анкета:  </a:t>
            </a:r>
            <a:r>
              <a:rPr lang="ru-RU" sz="1200" dirty="0" smtClean="0">
                <a:latin typeface="Calibri" charset="0"/>
              </a:rPr>
              <a:t>Что в Вашей  работе получается очень хорошо и каким опытом Вы можете поделиться с коллегами? Что в Вашей работе с детьми получается хорошо? В чем Вы испытываете затруднения? И другое.)</a:t>
            </a:r>
          </a:p>
          <a:p>
            <a:pPr algn="just">
              <a:buFont typeface="Wingdings" pitchFamily="2" charset="2"/>
              <a:buChar char="ü"/>
            </a:pPr>
            <a:r>
              <a:rPr lang="ru-RU" b="1" i="1" dirty="0" smtClean="0">
                <a:latin typeface="Calibri" charset="0"/>
              </a:rPr>
              <a:t>Изучение работы педагогов</a:t>
            </a:r>
            <a:r>
              <a:rPr lang="ru-RU" dirty="0" smtClean="0">
                <a:latin typeface="Calibri" charset="0"/>
              </a:rPr>
              <a:t> (наблюдение, анализ образовательной деятельности, анализ планов; контроль оперативный, целевой).</a:t>
            </a:r>
          </a:p>
          <a:p>
            <a:pPr algn="just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b="1" u="sng" dirty="0" smtClean="0"/>
              <a:t>Стимулирование собственной активности педагога </a:t>
            </a:r>
          </a:p>
          <a:p>
            <a:pPr algn="just">
              <a:buFont typeface="Wingdings" pitchFamily="2" charset="2"/>
              <a:buChar char="ü"/>
            </a:pPr>
            <a:r>
              <a:rPr lang="ru-RU" b="1" i="1" dirty="0" smtClean="0"/>
              <a:t>Определение своих профессионально-личностных качеств</a:t>
            </a:r>
            <a:r>
              <a:rPr lang="ru-RU" dirty="0" smtClean="0"/>
              <a:t>, требующих развития, корректировки).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/>
              <a:t>Самостоятельное совершенствование </a:t>
            </a:r>
            <a:r>
              <a:rPr lang="ru-RU" dirty="0" smtClean="0"/>
              <a:t>в системе непрерывного самообразования.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/>
              <a:t>Обобщение педагогического опыта.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/>
              <a:t>Педагогическое  творчество</a:t>
            </a:r>
            <a:r>
              <a:rPr lang="ru-RU" dirty="0" smtClean="0"/>
              <a:t>.</a:t>
            </a:r>
          </a:p>
          <a:p>
            <a:endParaRPr lang="ru-RU" b="1" dirty="0" smtClean="0">
              <a:solidFill>
                <a:srgbClr val="663300"/>
              </a:solidFill>
            </a:endParaRPr>
          </a:p>
          <a:p>
            <a:endParaRPr lang="ru-RU" dirty="0" smtClean="0">
              <a:solidFill>
                <a:srgbClr val="17375E"/>
              </a:solidFill>
              <a:latin typeface="Calibri" charset="0"/>
            </a:endParaRPr>
          </a:p>
          <a:p>
            <a:endParaRPr lang="ru-RU" dirty="0"/>
          </a:p>
        </p:txBody>
      </p:sp>
      <p:pic>
        <p:nvPicPr>
          <p:cNvPr id="11" name="Picture 8" descr="G:\для презентации\книги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4714884"/>
            <a:ext cx="1516063" cy="15691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Pictures\ф3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10" y="571480"/>
            <a:ext cx="8001056" cy="830997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Повышение профессиональной компетентности </a:t>
            </a:r>
          </a:p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педагогов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500174"/>
            <a:ext cx="8501122" cy="4929222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1785926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71472" y="1571612"/>
            <a:ext cx="80010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charset="0"/>
              <a:buNone/>
            </a:pPr>
            <a:endParaRPr lang="ru-RU" dirty="0" smtClean="0">
              <a:solidFill>
                <a:srgbClr val="17375E"/>
              </a:solidFill>
              <a:latin typeface="Calibri" charset="0"/>
            </a:endParaRPr>
          </a:p>
          <a:p>
            <a:pPr algn="just">
              <a:buFont typeface="Arial" charset="0"/>
              <a:buNone/>
            </a:pPr>
            <a:r>
              <a:rPr lang="ru-RU" b="1" i="1" dirty="0" smtClean="0">
                <a:latin typeface="Calibri" charset="0"/>
              </a:rPr>
              <a:t>По итогам изучения профессиональной компетентности педагогов   планируется система методической работы с педагогами на год. </a:t>
            </a:r>
          </a:p>
          <a:p>
            <a:pPr algn="just">
              <a:buFont typeface="Arial" charset="0"/>
              <a:buNone/>
            </a:pPr>
            <a:endParaRPr lang="ru-RU" dirty="0" smtClean="0">
              <a:solidFill>
                <a:srgbClr val="17375E"/>
              </a:solidFill>
              <a:latin typeface="Calibri" charset="0"/>
            </a:endParaRPr>
          </a:p>
          <a:p>
            <a:pPr algn="just">
              <a:buFont typeface="Arial" charset="0"/>
              <a:buNone/>
            </a:pPr>
            <a:r>
              <a:rPr lang="ru-RU" dirty="0" smtClean="0">
                <a:latin typeface="Calibri" charset="0"/>
              </a:rPr>
              <a:t>В ней предусматривается: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Calibri" charset="0"/>
              </a:rPr>
              <a:t>какая методическая помощь, кому и какими силами, в какой форме будет оказана (</a:t>
            </a:r>
            <a:r>
              <a:rPr lang="ru-RU" dirty="0" err="1" smtClean="0">
                <a:latin typeface="Calibri" charset="0"/>
              </a:rPr>
              <a:t>взаимопосещения</a:t>
            </a:r>
            <a:r>
              <a:rPr lang="ru-RU" dirty="0" smtClean="0">
                <a:latin typeface="Calibri" charset="0"/>
              </a:rPr>
              <a:t>, наставничество, консультации и т.д.);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Calibri" charset="0"/>
              </a:rPr>
              <a:t>у кого из педагогов какой опыт будет изучаться и обобщаться;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Calibri" charset="0"/>
              </a:rPr>
              <a:t>по разработке какой проблемы будет создана творческая группа. </a:t>
            </a:r>
          </a:p>
          <a:p>
            <a:pPr algn="just"/>
            <a:endParaRPr lang="ru-RU" dirty="0" smtClean="0">
              <a:latin typeface="Calibri" charset="0"/>
            </a:endParaRPr>
          </a:p>
          <a:p>
            <a:pPr algn="just"/>
            <a:r>
              <a:rPr lang="ru-RU" b="1" i="1" dirty="0" smtClean="0">
                <a:latin typeface="Calibri" charset="0"/>
              </a:rPr>
              <a:t>Мероприятия планируем на основе индивидуально-дифференцированного подхода </a:t>
            </a:r>
            <a:r>
              <a:rPr lang="ru-RU" dirty="0" smtClean="0">
                <a:latin typeface="Calibri" charset="0"/>
              </a:rPr>
              <a:t>(с учётом образования, стажа, интересов, проблем).</a:t>
            </a:r>
          </a:p>
          <a:p>
            <a:endParaRPr lang="ru-RU" dirty="0" smtClean="0">
              <a:solidFill>
                <a:srgbClr val="17375E"/>
              </a:solidFill>
              <a:latin typeface="Calibri" charset="0"/>
            </a:endParaRPr>
          </a:p>
          <a:p>
            <a:endParaRPr lang="ru-RU" dirty="0"/>
          </a:p>
        </p:txBody>
      </p:sp>
      <p:pic>
        <p:nvPicPr>
          <p:cNvPr id="9" name="Picture 9" descr="G:\для презентации\книги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7049886" y="4857760"/>
            <a:ext cx="1594048" cy="14779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Pictures\ф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57224" y="500042"/>
            <a:ext cx="7572428" cy="52322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ПОВЫШЕНИЕ КВАЛИФИКАЦИИ ПЕДАГОГО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1503" y="2685959"/>
            <a:ext cx="2714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Обучение на курсах повышения квалификации</a:t>
            </a:r>
          </a:p>
        </p:txBody>
      </p:sp>
      <p:sp>
        <p:nvSpPr>
          <p:cNvPr id="14" name="TextBox 13"/>
          <p:cNvSpPr txBox="1"/>
          <p:nvPr/>
        </p:nvSpPr>
        <p:spPr>
          <a:xfrm rot="21288105">
            <a:off x="780166" y="4613846"/>
            <a:ext cx="25717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Участие в методической работе города, района</a:t>
            </a:r>
          </a:p>
        </p:txBody>
      </p:sp>
      <p:sp>
        <p:nvSpPr>
          <p:cNvPr id="15" name="TextBox 14"/>
          <p:cNvSpPr txBox="1"/>
          <p:nvPr/>
        </p:nvSpPr>
        <p:spPr>
          <a:xfrm rot="708646">
            <a:off x="5607547" y="4642668"/>
            <a:ext cx="25717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n>
                  <a:solidFill>
                    <a:schemeClr val="accent2"/>
                  </a:solidFill>
                </a:ln>
              </a:rPr>
              <a:t>Участие </a:t>
            </a:r>
          </a:p>
          <a:p>
            <a:pPr algn="ctr"/>
            <a:r>
              <a:rPr lang="ru-RU" sz="2400" dirty="0" smtClean="0">
                <a:ln>
                  <a:solidFill>
                    <a:schemeClr val="accent2"/>
                  </a:solidFill>
                </a:ln>
              </a:rPr>
              <a:t>в методической работе </a:t>
            </a:r>
            <a:r>
              <a:rPr lang="ru-RU" sz="2400" dirty="0" smtClean="0">
                <a:ln>
                  <a:solidFill>
                    <a:schemeClr val="accent2"/>
                  </a:solidFill>
                </a:ln>
              </a:rPr>
              <a:t>ДОО</a:t>
            </a:r>
            <a:endParaRPr lang="ru-RU" sz="2400" dirty="0" smtClean="0">
              <a:ln>
                <a:solidFill>
                  <a:schemeClr val="accent2"/>
                </a:solidFill>
              </a:ln>
            </a:endParaRPr>
          </a:p>
          <a:p>
            <a:pPr algn="ctr"/>
            <a:endParaRPr lang="ru-RU" dirty="0"/>
          </a:p>
        </p:txBody>
      </p:sp>
      <p:sp>
        <p:nvSpPr>
          <p:cNvPr id="16" name="Рамка 15"/>
          <p:cNvSpPr/>
          <p:nvPr/>
        </p:nvSpPr>
        <p:spPr>
          <a:xfrm rot="21223381">
            <a:off x="547078" y="4496917"/>
            <a:ext cx="3071834" cy="1807654"/>
          </a:xfrm>
          <a:prstGeom prst="fra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Рамка 17"/>
          <p:cNvSpPr/>
          <p:nvPr/>
        </p:nvSpPr>
        <p:spPr>
          <a:xfrm>
            <a:off x="714346" y="2428868"/>
            <a:ext cx="2928959" cy="1714512"/>
          </a:xfrm>
          <a:prstGeom prst="fra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Рамка 18"/>
          <p:cNvSpPr/>
          <p:nvPr/>
        </p:nvSpPr>
        <p:spPr>
          <a:xfrm>
            <a:off x="5572132" y="2428868"/>
            <a:ext cx="3000396" cy="1643074"/>
          </a:xfrm>
          <a:prstGeom prst="fram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Рамка 19"/>
          <p:cNvSpPr/>
          <p:nvPr/>
        </p:nvSpPr>
        <p:spPr>
          <a:xfrm rot="604278">
            <a:off x="5428724" y="4424862"/>
            <a:ext cx="3071834" cy="1898640"/>
          </a:xfrm>
          <a:prstGeom prst="fram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86446" y="2982203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Самообразование</a:t>
            </a:r>
            <a:endParaRPr lang="ru-RU" sz="2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pic>
        <p:nvPicPr>
          <p:cNvPr id="22" name="Picture 4" descr="G:\для презентации\к1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2857496"/>
            <a:ext cx="1430907" cy="2883476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857224" y="1214422"/>
            <a:ext cx="7572428" cy="1015663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Цель: повышение компетентности педагогов, которая позволит им организовать образовательную деятельность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с воспитанниками в соответствии с требованиями ФГОС</a:t>
            </a:r>
            <a:endParaRPr lang="ru-RU" sz="20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1909</TotalTime>
  <Words>1911</Words>
  <Application>Microsoft Office PowerPoint</Application>
  <PresentationFormat>Экран (4:3)</PresentationFormat>
  <Paragraphs>339</Paragraphs>
  <Slides>21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Windows User</dc:creator>
  <cp:lastModifiedBy>USER</cp:lastModifiedBy>
  <cp:revision>194</cp:revision>
  <dcterms:created xsi:type="dcterms:W3CDTF">2016-02-05T17:13:07Z</dcterms:created>
  <dcterms:modified xsi:type="dcterms:W3CDTF">2020-10-07T11:27:56Z</dcterms:modified>
</cp:coreProperties>
</file>