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8" r:id="rId2"/>
    <p:sldId id="418" r:id="rId3"/>
    <p:sldId id="419" r:id="rId4"/>
    <p:sldId id="383" r:id="rId5"/>
    <p:sldId id="384" r:id="rId6"/>
    <p:sldId id="432" r:id="rId7"/>
    <p:sldId id="433" r:id="rId8"/>
    <p:sldId id="434" r:id="rId9"/>
    <p:sldId id="435" r:id="rId10"/>
    <p:sldId id="416" r:id="rId11"/>
    <p:sldId id="421" r:id="rId12"/>
    <p:sldId id="412" r:id="rId13"/>
    <p:sldId id="422" r:id="rId14"/>
    <p:sldId id="424" r:id="rId15"/>
    <p:sldId id="425" r:id="rId16"/>
    <p:sldId id="423" r:id="rId17"/>
    <p:sldId id="340" r:id="rId18"/>
    <p:sldId id="426" r:id="rId19"/>
    <p:sldId id="396" r:id="rId20"/>
    <p:sldId id="427" r:id="rId21"/>
    <p:sldId id="428" r:id="rId22"/>
    <p:sldId id="390" r:id="rId23"/>
    <p:sldId id="430" r:id="rId24"/>
    <p:sldId id="431" r:id="rId25"/>
    <p:sldId id="3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7" autoAdjust="0"/>
    <p:restoredTop sz="94660"/>
  </p:normalViewPr>
  <p:slideViewPr>
    <p:cSldViewPr>
      <p:cViewPr>
        <p:scale>
          <a:sx n="90" d="100"/>
          <a:sy n="90" d="100"/>
        </p:scale>
        <p:origin x="-8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5876041658621"/>
          <c:y val="0.10251176776376103"/>
          <c:w val="0.67162041094905134"/>
          <c:h val="0.80926682453349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педагогического состава по возрасту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 30 лет</c:v>
                </c:pt>
                <c:pt idx="1">
                  <c:v> 30-34 года</c:v>
                </c:pt>
                <c:pt idx="2">
                  <c:v>35-39 лет </c:v>
                </c:pt>
                <c:pt idx="3">
                  <c:v>40-44 года </c:v>
                </c:pt>
                <c:pt idx="4">
                  <c:v>45-49 лет</c:v>
                </c:pt>
                <c:pt idx="5">
                  <c:v>50-54 года</c:v>
                </c:pt>
                <c:pt idx="6">
                  <c:v>55-59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16160"/>
        <c:axId val="73512064"/>
      </c:barChart>
      <c:valAx>
        <c:axId val="73512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3516160"/>
        <c:crosses val="autoZero"/>
        <c:crossBetween val="between"/>
      </c:valAx>
      <c:catAx>
        <c:axId val="73516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5120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5876041658621"/>
          <c:y val="0.10251176776376103"/>
          <c:w val="0.67162041094905134"/>
          <c:h val="0.80926682453349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педагогического состава по возрасту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 30 лет</c:v>
                </c:pt>
                <c:pt idx="1">
                  <c:v> 30-34 года</c:v>
                </c:pt>
                <c:pt idx="2">
                  <c:v>35-39 лет </c:v>
                </c:pt>
                <c:pt idx="3">
                  <c:v>40-44 года </c:v>
                </c:pt>
                <c:pt idx="4">
                  <c:v>45-49 лет</c:v>
                </c:pt>
                <c:pt idx="5">
                  <c:v>50-54 года</c:v>
                </c:pt>
                <c:pt idx="6">
                  <c:v>55-59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48160"/>
        <c:axId val="79108352"/>
      </c:barChart>
      <c:valAx>
        <c:axId val="79108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9148160"/>
        <c:crosses val="autoZero"/>
        <c:crossBetween val="between"/>
      </c:valAx>
      <c:catAx>
        <c:axId val="7914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9108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5876041658621"/>
          <c:y val="0.10251176776376103"/>
          <c:w val="0.67162041094905134"/>
          <c:h val="0.80926682453349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педагогического состава по возрасту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до 30 лет</c:v>
                </c:pt>
                <c:pt idx="1">
                  <c:v> 30-34 года</c:v>
                </c:pt>
                <c:pt idx="2">
                  <c:v>35-39 лет </c:v>
                </c:pt>
                <c:pt idx="3">
                  <c:v>40-44 года </c:v>
                </c:pt>
                <c:pt idx="4">
                  <c:v>45-49 лет</c:v>
                </c:pt>
                <c:pt idx="5">
                  <c:v>50-54 года</c:v>
                </c:pt>
                <c:pt idx="6">
                  <c:v>55-59 лет</c:v>
                </c:pt>
                <c:pt idx="7">
                  <c:v>60-64 года</c:v>
                </c:pt>
                <c:pt idx="8">
                  <c:v>старше 65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10336"/>
        <c:axId val="109708800"/>
      </c:barChart>
      <c:valAx>
        <c:axId val="109708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710336"/>
        <c:crosses val="autoZero"/>
        <c:crossBetween val="between"/>
      </c:valAx>
      <c:catAx>
        <c:axId val="109710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9708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5876041658621"/>
          <c:y val="0.10251176776376103"/>
          <c:w val="0.67162041094905134"/>
          <c:h val="0.80926682453349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педагогического состава по возрасту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 30 лет</c:v>
                </c:pt>
                <c:pt idx="1">
                  <c:v> 30-34 года</c:v>
                </c:pt>
                <c:pt idx="2">
                  <c:v>35-39 лет </c:v>
                </c:pt>
                <c:pt idx="3">
                  <c:v>40-44 года </c:v>
                </c:pt>
                <c:pt idx="4">
                  <c:v>45-49 лет</c:v>
                </c:pt>
                <c:pt idx="5">
                  <c:v>50-54 года</c:v>
                </c:pt>
                <c:pt idx="6">
                  <c:v>55-59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48160"/>
        <c:axId val="73533312"/>
      </c:barChart>
      <c:valAx>
        <c:axId val="73533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3548160"/>
        <c:crosses val="autoZero"/>
        <c:crossBetween val="between"/>
      </c:valAx>
      <c:catAx>
        <c:axId val="7354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35333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5876041658621"/>
          <c:y val="0.10251176776376103"/>
          <c:w val="0.67162041094905134"/>
          <c:h val="0.809266824533493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педагогического состава по возрасту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до 30 лет</c:v>
                </c:pt>
                <c:pt idx="1">
                  <c:v> 30-34 года</c:v>
                </c:pt>
                <c:pt idx="2">
                  <c:v>35-39 лет </c:v>
                </c:pt>
                <c:pt idx="3">
                  <c:v>40-44 года </c:v>
                </c:pt>
                <c:pt idx="4">
                  <c:v>45-49 лет</c:v>
                </c:pt>
                <c:pt idx="5">
                  <c:v>50-54 года</c:v>
                </c:pt>
                <c:pt idx="6">
                  <c:v>55-59 лет</c:v>
                </c:pt>
                <c:pt idx="7">
                  <c:v>60-64 года</c:v>
                </c:pt>
                <c:pt idx="8">
                  <c:v>старше 65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12</c:v>
                </c:pt>
                <c:pt idx="5">
                  <c:v>13</c:v>
                </c:pt>
                <c:pt idx="6">
                  <c:v>8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66048"/>
        <c:axId val="88804352"/>
      </c:barChart>
      <c:valAx>
        <c:axId val="88804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0066048"/>
        <c:crosses val="autoZero"/>
        <c:crossBetween val="between"/>
      </c:valAx>
      <c:catAx>
        <c:axId val="100066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8804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C5B18-B302-42A4-BE05-CDDC5EA7B54F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6DF5-24E2-4EE6-B03D-22516B496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8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1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6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7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8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9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9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4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848872" cy="3456384"/>
          </a:xfrm>
        </p:spPr>
        <p:txBody>
          <a:bodyPr>
            <a:noAutofit/>
          </a:bodyPr>
          <a:lstStyle/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ОДНА ИЗ ФОРМ ПОВЫШЕНИЯ ПЕДАГОГИЧЕСКИХ КОМПЕТЕНЦИЙ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180" y="537321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Мышкин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436510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МДОУ  детского сада «Тополёк» Алевтина Анатольевна Медовикова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2933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МДОУ детского сада «Тополёк»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AppData\Local\Temp\Rar$DIa0.021\IMG-9f4865093e6d1b8e438489f04100071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532440" cy="479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2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052736"/>
            <a:ext cx="7533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процедура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опроса в письменной форме с помощью заранее подготовленных бланков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работы с сотрудниками посредством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опросного</a:t>
            </a:r>
          </a:p>
          <a:p>
            <a:pPr algn="just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54" y="3409219"/>
            <a:ext cx="30255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95067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«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(произошло от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«список вопросов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algn="just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письменный опрос, проводимый по определённому плану»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9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0548"/>
            <a:ext cx="579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FF0000"/>
                </a:solidFill>
                <a:latin typeface="Cataneo BT" pitchFamily="66" charset="0"/>
              </a:rPr>
              <a:t>Достоинства метода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37741"/>
            <a:ext cx="813690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оперативность получения информации.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организации массовых обследований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сбора большого объёма данных.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 малой трудоёмкостью процедур подготовки и проведения исследований, обработки их результатов.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влияния личности и поведения опрашивающего на работу респондентов.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Невыраженностью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исследователя отношений субъективного пристрастия к кому- либо из отвечающих.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900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0548"/>
            <a:ext cx="579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Cataneo BT" pitchFamily="66" charset="0"/>
              </a:rPr>
              <a:t>Недостатки  </a:t>
            </a:r>
            <a:r>
              <a:rPr lang="ru-RU" altLang="ru-RU" sz="3600" b="1" dirty="0">
                <a:solidFill>
                  <a:srgbClr val="FF0000"/>
                </a:solidFill>
                <a:latin typeface="Cataneo BT" pitchFamily="66" charset="0"/>
              </a:rPr>
              <a:t>метода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37741"/>
            <a:ext cx="813690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личного контакта не позволяет изменять порядок и формулировки вопросов в зависимости от ответов или поведения респондентов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ответы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Пристрастность респондентов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 ответов анкет не всегда достаточна, т.к. респонденты желают выглядеть в более выгодном свете, сознательно приукрашивают реальное положение дел или просто лгут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0548"/>
            <a:ext cx="579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Cataneo BT" pitchFamily="66" charset="0"/>
              </a:rPr>
              <a:t>Структура анкеты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37741"/>
            <a:ext cx="813690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1.Название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2.Введение -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респонденту, в котором излагается тема опроса, его цели, называется организация или лицо, проводящее анкетирование, сообщается о строгой конфиденциальности информации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3.Инструкция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заполнению бланка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Базовый блок: вопросы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5.Благодарность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сотрудничество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0548"/>
            <a:ext cx="579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Cataneo BT" pitchFamily="66" charset="0"/>
              </a:rPr>
              <a:t>Этапы подготовки анкеты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37741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анкетирования и выделение в ней отдельных проблем.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пробной анкеты с преобладанием открытых вопросов.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3.Пилотажное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анкетирование. Анализ его результатов.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4.Уточнение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формулировок инструкций и содержания вопросов.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5.Анкетирование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6.Обобщение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интерпретация результатов. Подготовка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отчёта.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6144" y="400548"/>
            <a:ext cx="763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latin typeface="Cataneo BT" pitchFamily="66" charset="0"/>
              </a:rPr>
              <a:t>Классификация вопросов анкеты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19672" y="1196752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10548" y="2132856"/>
            <a:ext cx="2421292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вопросов в зависимости от формы ответа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716016" y="1049807"/>
            <a:ext cx="36004" cy="939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164288" y="1196752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491880" y="2135784"/>
            <a:ext cx="237626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вопросов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2135784"/>
            <a:ext cx="237626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вопросов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619672" y="31409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24028" y="31409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6" idx="2"/>
          </p:cNvCxnSpPr>
          <p:nvPr/>
        </p:nvCxnSpPr>
        <p:spPr>
          <a:xfrm>
            <a:off x="7632340" y="3071888"/>
            <a:ext cx="144016" cy="501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95537" y="3587899"/>
            <a:ext cx="2808311" cy="2073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Полузакрытые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Иллюстрированные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3491880" y="3597541"/>
            <a:ext cx="2664296" cy="2073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личности респондента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фактах сознания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фактах поведения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flipH="1">
            <a:off x="6300192" y="3597541"/>
            <a:ext cx="2664296" cy="2119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фильтры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</a:p>
        </p:txBody>
      </p:sp>
    </p:spTree>
    <p:extLst>
      <p:ext uri="{BB962C8B-B14F-4D97-AF65-F5344CB8AC3E}">
        <p14:creationId xmlns:p14="http://schemas.microsoft.com/office/powerpoint/2010/main" val="30078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6143" y="76869"/>
            <a:ext cx="78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Контактные вопросы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39892" y="723200"/>
            <a:ext cx="8308572" cy="5472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800" dirty="0" smtClean="0"/>
              <a:t>		</a:t>
            </a:r>
          </a:p>
          <a:p>
            <a:pPr algn="just"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Первые вводные вопросы, помогающие расположить к себе человека,                     наладить с ним контакт, настроить на опрос, дать подумать, вспомнить. Они должны быть максимально лёгкими и интересными.</a:t>
            </a:r>
          </a:p>
          <a:p>
            <a:pPr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Данные вопросы 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установку на сотрудничество.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 заинтересованность у испытуемых.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 респондентов в круг проблем, обсуждаемых в анкете.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для получения информации.</a:t>
            </a:r>
          </a:p>
          <a:p>
            <a:pPr marL="0" indent="0">
              <a:buNone/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вопросов: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домашние животные?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любите читать книги?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больше всего Вам нравится музыка?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6143" y="96877"/>
            <a:ext cx="7816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Закрытые вопросы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" y="59088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2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008879"/>
              </p:ext>
            </p:extLst>
          </p:nvPr>
        </p:nvGraphicFramePr>
        <p:xfrm>
          <a:off x="971600" y="908720"/>
          <a:ext cx="8064896" cy="5904797"/>
        </p:xfrm>
        <a:graphic>
          <a:graphicData uri="http://schemas.openxmlformats.org/drawingml/2006/table">
            <a:tbl>
              <a:tblPr/>
              <a:tblGrid>
                <a:gridCol w="470453"/>
                <a:gridCol w="3371574"/>
                <a:gridCol w="4222869"/>
              </a:tblGrid>
              <a:tr h="27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ответа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противоположные, взаимоисключающие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(«да - нет», «верно – неверно», «согласен – не согласен» и т. д.)(дихотомическая форма вопроса)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Вас хороший аппетит?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нет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8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предусматривающие «меню ответов»,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предполагают наличие вариантов ответов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(поливариантная форма вопроса)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привлекает Вас выбранная марка автомобиля?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1.Мощностью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2.Надёжностью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3.Экономичностью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4.Дизайном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шкальная форма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(используется в тех случаях,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есть необходимость для выражения интенсивности отношения, переживания, впечатления и т. п.)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полностью согласен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согласен, но бывают исключения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знаю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согласен, но иногда бывает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совершенно не согласен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0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табличная форма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02787"/>
            <a:ext cx="3473035" cy="15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4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27965" y="96877"/>
            <a:ext cx="78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Открытые вопросы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825" y="1052513"/>
            <a:ext cx="8425631" cy="50736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solidFill>
                  <a:srgbClr val="33CC33"/>
                </a:solidFill>
              </a:rPr>
              <a:t>		  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33CC33"/>
                </a:solidFill>
              </a:rPr>
              <a:t>            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предполагает, что ответ на него целиком и полностью сформулирует сам респондент.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Предполагая произвольные ответы, вопросы помогают узнать мнение людей. Но в таком случае трудно будет сопоставить ответы.  Подобные вопросы используются на ранних стадиях составления анкеты, либо когда есть необходимость в максимально полном выражении всех имеющихся в группе ответов. Неуместны такие вопросы и в случаях, где особое место имеет анонимность респондентов.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Примеры вопросов: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относитесь к своей профессии?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В каком стиле вы общаетесь со своими коллегами?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Каково значение обучения в вашем мировосприятии?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836712"/>
            <a:ext cx="7848872" cy="5328592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chemeClr val="tx1"/>
                </a:solidFill>
                <a:latin typeface="Comic Sans MS" pitchFamily="66" charset="0"/>
              </a:rPr>
              <a:t>…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Пионером использования этого метода был Френсис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Гальтон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изучавший происхождение умственных качеств личности по самоотчётам опрашиваемых.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1874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r>
              <a:rPr lang="ru-RU" altLang="ru-RU" sz="3600" dirty="0">
                <a:latin typeface="Comic Sans MS" pitchFamily="66" charset="0"/>
              </a:rPr>
              <a:t>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исследователь, географ,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психолог;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дифференциальной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психометрики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статистик.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544522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14493"/>
            <a:ext cx="317555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1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27965" y="96877"/>
            <a:ext cx="78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Полузакрытые вопросы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05273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содержащий перечень готовых ответов, а так же возможность своего ответа.</a:t>
            </a:r>
          </a:p>
          <a:p>
            <a:pPr>
              <a:buFontTx/>
              <a:buNone/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вопроса:</a:t>
            </a:r>
          </a:p>
          <a:p>
            <a:pPr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литературу Вы читаете?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научную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</a:p>
          <a:p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dirty="0" smtClean="0">
              <a:solidFill>
                <a:srgbClr val="33CC33"/>
              </a:solidFill>
            </a:endParaRPr>
          </a:p>
          <a:p>
            <a:endParaRPr lang="ru-RU" altLang="ru-RU" sz="2800" dirty="0" smtClean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27965" y="96877"/>
            <a:ext cx="78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Иллюстрированные вопросы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05273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altLang="ru-RU" sz="2800" dirty="0" smtClean="0"/>
              <a:t>		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дополненные фотографиями, картинками, проспектами, образцами. Эти дополнения помогают наилучшим образом показать то, о чём спрашивается, правильно сориентировать опрашиваемого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вопроса:</a:t>
            </a:r>
          </a:p>
          <a:p>
            <a:pPr algn="just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этих автомобилей вы бы хотели иметь?</a:t>
            </a:r>
          </a:p>
          <a:p>
            <a:pPr marL="0" indent="0"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dirty="0" smtClean="0">
              <a:solidFill>
                <a:srgbClr val="33CC33"/>
              </a:solidFill>
            </a:endParaRPr>
          </a:p>
          <a:p>
            <a:endParaRPr lang="ru-RU" altLang="ru-RU" sz="2800" dirty="0" smtClean="0">
              <a:solidFill>
                <a:srgbClr val="00CC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1" y="3801476"/>
            <a:ext cx="2023607" cy="147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30" y="4825354"/>
            <a:ext cx="2078129" cy="150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76959"/>
            <a:ext cx="2160240" cy="157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45" y="5051823"/>
            <a:ext cx="2030062" cy="155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7965" y="60384"/>
            <a:ext cx="78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вопросов по содержанию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1196752"/>
            <a:ext cx="8424862" cy="63366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dirty="0"/>
              <a:t> </a:t>
            </a:r>
            <a:r>
              <a:rPr lang="ru-RU" altLang="ru-RU" sz="1600" dirty="0" smtClean="0"/>
              <a:t>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О личности респондента: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касающиеся пола, возраста, образовании, профессии,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положения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 фактах сознания: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выявляющие мнение,   мотивы, ожидания, планы,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суждения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отвечающих.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Каковы Ваши планы на отпуск?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Учитывая какие мотивы, Вы выбрали свою будущую профессию?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Чьё мнение для Вас самое важное?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фактах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поведения: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выявляющие реальные поступки, действия и результаты деятельности людей.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будут ваши действия по сигналу пожарной тревоги?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6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7965" y="60384"/>
            <a:ext cx="78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вопросов по функции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124744"/>
            <a:ext cx="8280920" cy="55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Информационные: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altLang="ru-RU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направленные на получение информации от каждого из респондентов</a:t>
            </a:r>
            <a:r>
              <a:rPr lang="ru-RU" altLang="ru-RU" sz="1800" kern="0" dirty="0" smtClean="0">
                <a:solidFill>
                  <a:srgbClr val="9966FF"/>
                </a:solidFill>
                <a:latin typeface="Times New Roman" pitchFamily="18" charset="0"/>
              </a:rPr>
              <a:t>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altLang="ru-RU" sz="1800" b="1" kern="0" dirty="0" smtClean="0">
                <a:latin typeface="Times New Roman" pitchFamily="18" charset="0"/>
              </a:rPr>
              <a:t>Пример: </a:t>
            </a:r>
            <a:r>
              <a:rPr lang="ru-RU" altLang="ru-RU" sz="1800" dirty="0" smtClean="0">
                <a:latin typeface="Times New Roman" pitchFamily="18" charset="0"/>
              </a:rPr>
              <a:t>Какое </a:t>
            </a:r>
            <a:r>
              <a:rPr lang="ru-RU" altLang="ru-RU" sz="1800" dirty="0">
                <a:latin typeface="Times New Roman" pitchFamily="18" charset="0"/>
              </a:rPr>
              <a:t>количество времени вы тратите на работу за компьютером?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2.Вопросы фильтры:</a:t>
            </a:r>
          </a:p>
          <a:p>
            <a:pPr>
              <a:buNone/>
            </a:pPr>
            <a:r>
              <a:rPr lang="ru-RU" altLang="ru-RU" sz="1800" dirty="0" smtClean="0">
                <a:latin typeface="Times New Roman" pitchFamily="18" charset="0"/>
              </a:rPr>
              <a:t> Используют</a:t>
            </a:r>
            <a:r>
              <a:rPr lang="ru-RU" altLang="ru-RU" sz="1800" dirty="0">
                <a:latin typeface="Times New Roman" pitchFamily="18" charset="0"/>
              </a:rPr>
              <a:t>, когда необходимы сведения не от всей совокупности респондентов, </a:t>
            </a:r>
            <a:r>
              <a:rPr lang="ru-RU" altLang="ru-RU" sz="1800" dirty="0" smtClean="0">
                <a:latin typeface="Times New Roman" pitchFamily="18" charset="0"/>
              </a:rPr>
              <a:t>а только </a:t>
            </a:r>
            <a:r>
              <a:rPr lang="ru-RU" altLang="ru-RU" sz="1800" dirty="0">
                <a:latin typeface="Times New Roman" pitchFamily="18" charset="0"/>
              </a:rPr>
              <a:t>от части из них. Это своеобразная «анкета в анкете</a:t>
            </a:r>
            <a:r>
              <a:rPr lang="ru-RU" altLang="ru-RU" sz="1800" dirty="0" smtClean="0">
                <a:latin typeface="Times New Roman" pitchFamily="18" charset="0"/>
              </a:rPr>
              <a:t>». Начало </a:t>
            </a:r>
            <a:r>
              <a:rPr lang="ru-RU" altLang="ru-RU" sz="1800" dirty="0">
                <a:latin typeface="Times New Roman" pitchFamily="18" charset="0"/>
              </a:rPr>
              <a:t>и окончание фильтра обычно чётко обозначают графически.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altLang="ru-RU" sz="1800" dirty="0">
                <a:latin typeface="Times New Roman" pitchFamily="18" charset="0"/>
              </a:rPr>
              <a:t>«Следующие два вопроса только для </a:t>
            </a:r>
            <a:r>
              <a:rPr lang="ru-RU" altLang="ru-RU" sz="1800" dirty="0" smtClean="0">
                <a:latin typeface="Times New Roman" pitchFamily="18" charset="0"/>
              </a:rPr>
              <a:t>студентов».</a:t>
            </a:r>
            <a:endParaRPr lang="ru-RU" altLang="ru-RU" sz="1800" dirty="0">
              <a:latin typeface="Times New Roman" pitchFamily="18" charset="0"/>
            </a:endParaRPr>
          </a:p>
          <a:p>
            <a:r>
              <a:rPr lang="ru-RU" altLang="ru-RU" sz="1800" dirty="0">
                <a:latin typeface="Times New Roman" pitchFamily="18" charset="0"/>
              </a:rPr>
              <a:t>Проходите ли вы практику в школе?</a:t>
            </a:r>
          </a:p>
          <a:p>
            <a:r>
              <a:rPr lang="ru-RU" altLang="ru-RU" sz="1800" dirty="0">
                <a:latin typeface="Times New Roman" pitchFamily="18" charset="0"/>
              </a:rPr>
              <a:t>Каких знаний вам не хватает в работе?</a:t>
            </a:r>
          </a:p>
          <a:p>
            <a:r>
              <a:rPr lang="ru-RU" altLang="ru-RU" sz="1800" dirty="0">
                <a:latin typeface="Times New Roman" pitchFamily="18" charset="0"/>
              </a:rPr>
              <a:t>Оказывают ли Вам помощь учителя?</a:t>
            </a:r>
          </a:p>
          <a:p>
            <a:pPr>
              <a:buNone/>
            </a:pPr>
            <a:r>
              <a:rPr lang="ru-RU" altLang="ru-RU" sz="1800" dirty="0">
                <a:latin typeface="Times New Roman" pitchFamily="18" charset="0"/>
              </a:rPr>
              <a:t>Внимание! Вопросы для всех».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Контрольные:</a:t>
            </a:r>
          </a:p>
          <a:p>
            <a:pPr marL="609600" indent="-609600" algn="just">
              <a:lnSpc>
                <a:spcPct val="90000"/>
              </a:lnSpc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дающие возможность уточнить правильность сообщённых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респондентами сведений, а так же исключить из дальнейшего рассмотрения недостоверные ответы или даже анкеты. Вопросы, представляющие собой повторение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информационных, сформулированных другими словами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8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7965" y="60384"/>
            <a:ext cx="781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Анкеты для педагогов ДОУ: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980728"/>
            <a:ext cx="8640960" cy="65526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 smtClean="0"/>
              <a:t>	</a:t>
            </a:r>
            <a:r>
              <a:rPr lang="ru-RU" altLang="ru-RU" sz="1600" dirty="0" smtClean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37741"/>
            <a:ext cx="813690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педагогов по ФГОС;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педагогов перед началом учебного года;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по отношению воспитателей к формированию профессионального имиджа;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педагогов по итогам учебного года;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молодых педагогов;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самоанализа педагога;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анкеты.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07704" y="220486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848872" cy="3456384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latin typeface="Comic Sans MS" pitchFamily="66" charset="0"/>
              </a:rPr>
              <a:t> </a:t>
            </a:r>
            <a:endParaRPr lang="ru-RU" altLang="ru-RU" sz="3600" dirty="0">
              <a:latin typeface="Comic Sans MS" pitchFamily="66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544522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7" y="755537"/>
            <a:ext cx="729681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2457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педагога в современном мире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43542"/>
              </p:ext>
            </p:extLst>
          </p:nvPr>
        </p:nvGraphicFramePr>
        <p:xfrm>
          <a:off x="971600" y="1412775"/>
          <a:ext cx="799288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44782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Любовь к детям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Культурный, вежливый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Образованный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Активный, находчивый, креативный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Добрый, ласковый, заботливый, внимательный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Целеустремлённый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Талантливый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Красивый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Терпеливый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Понимающий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Новатор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Мобильный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Эмоциональный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Авторитетный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Энтузиаст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Психолог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С чувством юмора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Отзывчивый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Экспериментальный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23.Соблюдающий кодекс этики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5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2457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структура педагогов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детского сада «Тополёк»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69030051"/>
              </p:ext>
            </p:extLst>
          </p:nvPr>
        </p:nvGraphicFramePr>
        <p:xfrm>
          <a:off x="710548" y="1420813"/>
          <a:ext cx="8216739" cy="511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6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2457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структура педагогов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детского сада «Росинка»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82871215"/>
              </p:ext>
            </p:extLst>
          </p:nvPr>
        </p:nvGraphicFramePr>
        <p:xfrm>
          <a:off x="710548" y="1420813"/>
          <a:ext cx="8216739" cy="511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13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2457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структура педагогов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детского сада «Теремок»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25071"/>
              </p:ext>
            </p:extLst>
          </p:nvPr>
        </p:nvGraphicFramePr>
        <p:xfrm>
          <a:off x="710548" y="1420813"/>
          <a:ext cx="8216739" cy="511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5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2457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структура педагогов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детского сада «Петушок»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6223319"/>
              </p:ext>
            </p:extLst>
          </p:nvPr>
        </p:nvGraphicFramePr>
        <p:xfrm>
          <a:off x="710548" y="1420813"/>
          <a:ext cx="8216739" cy="511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7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266700" y="1420813"/>
            <a:ext cx="28575" cy="5186362"/>
          </a:xfrm>
          <a:prstGeom prst="line">
            <a:avLst/>
          </a:prstGeom>
          <a:noFill/>
          <a:ln w="57150" cmpd="thinThick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" y="60384"/>
            <a:ext cx="1231189" cy="13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2457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структура педагогов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ошкольных образовательных организаций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Мышкина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5429247"/>
              </p:ext>
            </p:extLst>
          </p:nvPr>
        </p:nvGraphicFramePr>
        <p:xfrm>
          <a:off x="710548" y="1420813"/>
          <a:ext cx="8216739" cy="5116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6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2205</TotalTime>
  <Words>837</Words>
  <Application>Microsoft Office PowerPoint</Application>
  <PresentationFormat>Экран (4:3)</PresentationFormat>
  <Paragraphs>210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141</cp:revision>
  <cp:lastPrinted>2020-01-29T07:46:42Z</cp:lastPrinted>
  <dcterms:modified xsi:type="dcterms:W3CDTF">2020-02-12T13:13:13Z</dcterms:modified>
</cp:coreProperties>
</file>