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9144000" cy="6858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Wingdings 2" panose="05020102010507070707" pitchFamily="18" charset="2"/>
      <p:regular r:id="rId20"/>
    </p:embeddedFont>
    <p:embeddedFont>
      <p:font typeface="Lucida Sans Unicode" panose="020B0602030504020204" pitchFamily="34" charset="0"/>
      <p:regular r:id="rId21"/>
    </p:embeddedFont>
    <p:embeddedFont>
      <p:font typeface="Wingdings 3" panose="05040102010807070707" pitchFamily="18" charset="2"/>
      <p:regular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7011" y="1072388"/>
            <a:ext cx="7703184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«Об</a:t>
            </a:r>
            <a:r>
              <a:rPr sz="3600" b="0" spc="-2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изменениях</a:t>
            </a:r>
            <a:r>
              <a:rPr sz="3600" b="0" spc="-5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в</a:t>
            </a:r>
            <a:r>
              <a:rPr sz="3600" b="0" spc="-10" dirty="0">
                <a:solidFill>
                  <a:srgbClr val="252525"/>
                </a:solidFill>
                <a:latin typeface="Georgia"/>
                <a:cs typeface="Georgia"/>
              </a:rPr>
              <a:t> процедуре</a:t>
            </a:r>
            <a:endParaRPr sz="3600">
              <a:latin typeface="Georgia"/>
              <a:cs typeface="Georgia"/>
            </a:endParaRPr>
          </a:p>
          <a:p>
            <a:pPr marL="12700" marR="5080" indent="-11430" algn="ctr">
              <a:lnSpc>
                <a:spcPct val="100000"/>
              </a:lnSpc>
            </a:pP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предоставления</a:t>
            </a:r>
            <a:r>
              <a:rPr sz="3600" b="0" spc="-9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spc="-10" dirty="0">
                <a:solidFill>
                  <a:srgbClr val="252525"/>
                </a:solidFill>
                <a:latin typeface="Georgia"/>
                <a:cs typeface="Georgia"/>
              </a:rPr>
              <a:t>государственной </a:t>
            </a: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услуги</a:t>
            </a:r>
            <a:r>
              <a:rPr sz="3600" b="0" spc="-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«Аттестация</a:t>
            </a:r>
            <a:r>
              <a:rPr sz="3600" b="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spc="-10" dirty="0">
                <a:solidFill>
                  <a:srgbClr val="252525"/>
                </a:solidFill>
                <a:latin typeface="Georgia"/>
                <a:cs typeface="Georgia"/>
              </a:rPr>
              <a:t>педагогических </a:t>
            </a: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работников</a:t>
            </a:r>
            <a:r>
              <a:rPr sz="3600" b="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Ярославской</a:t>
            </a:r>
            <a:r>
              <a:rPr sz="3600" b="0" spc="-7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spc="-10" dirty="0">
                <a:solidFill>
                  <a:srgbClr val="252525"/>
                </a:solidFill>
                <a:latin typeface="Georgia"/>
                <a:cs typeface="Georgia"/>
              </a:rPr>
              <a:t>области, </a:t>
            </a:r>
            <a:r>
              <a:rPr sz="3600" b="0" dirty="0">
                <a:solidFill>
                  <a:srgbClr val="252525"/>
                </a:solidFill>
                <a:latin typeface="Georgia"/>
                <a:cs typeface="Georgia"/>
              </a:rPr>
              <a:t>осуществляющих</a:t>
            </a:r>
            <a:r>
              <a:rPr sz="3600" b="0" spc="-6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600" b="0" spc="-10" dirty="0">
                <a:solidFill>
                  <a:srgbClr val="252525"/>
                </a:solidFill>
                <a:latin typeface="Georgia"/>
                <a:cs typeface="Georgia"/>
              </a:rPr>
              <a:t>образовательную деятельность»»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5022341"/>
            <a:ext cx="8304022" cy="134716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5"/>
              </a:spcBef>
            </a:pPr>
            <a:r>
              <a:rPr sz="2000" spc="385" dirty="0" smtClean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404040"/>
                </a:solidFill>
                <a:latin typeface="Georgia"/>
                <a:cs typeface="Times New Roman"/>
              </a:rPr>
              <a:t>Подготовила:</a:t>
            </a:r>
          </a:p>
          <a:p>
            <a:pPr marR="5080" algn="r">
              <a:lnSpc>
                <a:spcPct val="100000"/>
              </a:lnSpc>
              <a:spcBef>
                <a:spcPts val="1105"/>
              </a:spcBef>
            </a:pPr>
            <a:r>
              <a:rPr lang="ru-RU" sz="2000" dirty="0" err="1" smtClean="0">
                <a:solidFill>
                  <a:srgbClr val="404040"/>
                </a:solidFill>
                <a:latin typeface="Georgia"/>
                <a:cs typeface="Times New Roman"/>
              </a:rPr>
              <a:t>Медовикова</a:t>
            </a:r>
            <a:r>
              <a:rPr lang="ru-RU" sz="2000" dirty="0" smtClean="0">
                <a:solidFill>
                  <a:srgbClr val="404040"/>
                </a:solidFill>
                <a:latin typeface="Georgia"/>
                <a:cs typeface="Times New Roman"/>
              </a:rPr>
              <a:t> Алевтина Анатольевна,</a:t>
            </a:r>
          </a:p>
          <a:p>
            <a:pPr marR="5080" algn="r">
              <a:lnSpc>
                <a:spcPct val="100000"/>
              </a:lnSpc>
              <a:spcBef>
                <a:spcPts val="1105"/>
              </a:spcBef>
            </a:pPr>
            <a:r>
              <a:rPr lang="ru-RU" sz="2000" dirty="0" smtClean="0">
                <a:solidFill>
                  <a:srgbClr val="404040"/>
                </a:solidFill>
                <a:latin typeface="Georgia"/>
                <a:cs typeface="Times New Roman"/>
              </a:rPr>
              <a:t>Старший воспитатель первой квалификационной категории</a:t>
            </a:r>
            <a:endParaRPr sz="2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7565135" cy="5219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563217"/>
            <a:ext cx="7565135" cy="48158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763986"/>
            <a:ext cx="7565135" cy="3878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1" y="837144"/>
            <a:ext cx="64680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2060"/>
                </a:solidFill>
                <a:latin typeface="Georgia"/>
                <a:cs typeface="Georgia"/>
              </a:rPr>
              <a:t>Изменения</a:t>
            </a:r>
            <a:r>
              <a:rPr sz="2000" spc="1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/>
                <a:cs typeface="Georgia"/>
              </a:rPr>
              <a:t>в</a:t>
            </a:r>
            <a:r>
              <a:rPr sz="2000" spc="-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/>
                <a:cs typeface="Georgia"/>
              </a:rPr>
              <a:t>процедуре</a:t>
            </a:r>
            <a:r>
              <a:rPr sz="2000" spc="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002060"/>
                </a:solidFill>
                <a:latin typeface="Georgia"/>
                <a:cs typeface="Georgia"/>
              </a:rPr>
              <a:t>подачи</a:t>
            </a:r>
            <a:r>
              <a:rPr sz="2000" spc="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Georgia"/>
                <a:cs typeface="Georgia"/>
              </a:rPr>
              <a:t>заявления</a:t>
            </a:r>
            <a:endParaRPr sz="2000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540" y="1410665"/>
            <a:ext cx="811974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С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1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ноября 2022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г.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заявления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принимаются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новой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форме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(бланк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будет </a:t>
            </a:r>
            <a:r>
              <a:rPr sz="1800" dirty="0">
                <a:latin typeface="Georgia"/>
                <a:cs typeface="Georgia"/>
              </a:rPr>
              <a:t>размещен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на сайте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ЦОиККО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разделе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Основные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сведения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 </a:t>
            </a:r>
            <a:r>
              <a:rPr sz="1800" spc="-10" dirty="0">
                <a:latin typeface="Georgia"/>
                <a:cs typeface="Georgia"/>
              </a:rPr>
              <a:t>организации </a:t>
            </a:r>
            <a:r>
              <a:rPr sz="1800" dirty="0">
                <a:latin typeface="Georgia"/>
                <a:cs typeface="Georgia"/>
              </a:rPr>
              <a:t>аттестации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–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Бланки).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 smtClean="0">
                <a:latin typeface="Georgia"/>
                <a:cs typeface="Georgia"/>
              </a:rPr>
              <a:t>В</a:t>
            </a:r>
            <a:r>
              <a:rPr sz="1800" spc="-10" dirty="0" smtClean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таблице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пункты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36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37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заполнять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не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нужно,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таблицу удалять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из</a:t>
            </a:r>
            <a:r>
              <a:rPr sz="1800" spc="-10" dirty="0">
                <a:latin typeface="Georgia"/>
                <a:cs typeface="Georgia"/>
              </a:rPr>
              <a:t> формы</a:t>
            </a:r>
            <a:endParaRPr sz="18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Georgia"/>
                <a:cs typeface="Georgia"/>
              </a:rPr>
              <a:t>нельзя.</a:t>
            </a:r>
            <a:endParaRPr sz="1800" dirty="0">
              <a:latin typeface="Georgia"/>
              <a:cs typeface="Georgia"/>
            </a:endParaRPr>
          </a:p>
          <a:p>
            <a:pPr marL="12700" marR="16510">
              <a:lnSpc>
                <a:spcPct val="100000"/>
              </a:lnSpc>
              <a:spcBef>
                <a:spcPts val="5"/>
              </a:spcBef>
            </a:pPr>
            <a:r>
              <a:rPr sz="1800" dirty="0" err="1" smtClean="0">
                <a:latin typeface="Georgia"/>
                <a:cs typeface="Georgia"/>
              </a:rPr>
              <a:t>На</a:t>
            </a:r>
            <a:r>
              <a:rPr sz="1800" spc="-15" dirty="0" smtClean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момент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подачи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заявления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аттестуемый</a:t>
            </a:r>
            <a:r>
              <a:rPr sz="1800" spc="39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представляет</a:t>
            </a:r>
            <a:r>
              <a:rPr sz="1800" spc="4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«Информацию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о </a:t>
            </a:r>
            <a:r>
              <a:rPr sz="1800" dirty="0">
                <a:latin typeface="Georgia"/>
                <a:cs typeface="Georgia"/>
              </a:rPr>
              <a:t>результатах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педагогической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деятельности»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электронном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виде </a:t>
            </a:r>
            <a:r>
              <a:rPr sz="1800" spc="-10" dirty="0">
                <a:latin typeface="Georgia"/>
                <a:cs typeface="Georgia"/>
              </a:rPr>
              <a:t>(указать </a:t>
            </a:r>
            <a:r>
              <a:rPr sz="1800" dirty="0">
                <a:latin typeface="Georgia"/>
                <a:cs typeface="Georgia"/>
              </a:rPr>
              <a:t>ID,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наличие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отчета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будет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проверяться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специалистами центра на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месте)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или </a:t>
            </a:r>
            <a:r>
              <a:rPr sz="1800" dirty="0">
                <a:latin typeface="Georgia"/>
                <a:cs typeface="Georgia"/>
              </a:rPr>
              <a:t>на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бумажном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носителе (при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отсутствии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системы</a:t>
            </a:r>
            <a:r>
              <a:rPr sz="1800" spc="-10" dirty="0">
                <a:latin typeface="Georgia"/>
                <a:cs typeface="Georgia"/>
              </a:rPr>
              <a:t> АСИОУ).</a:t>
            </a:r>
            <a:endParaRPr sz="1800" dirty="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70788" y="5053584"/>
            <a:ext cx="1894839" cy="1143000"/>
            <a:chOff x="970788" y="5053584"/>
            <a:chExt cx="1894839" cy="1143000"/>
          </a:xfrm>
        </p:grpSpPr>
        <p:sp>
          <p:nvSpPr>
            <p:cNvPr id="5" name="object 5"/>
            <p:cNvSpPr/>
            <p:nvPr/>
          </p:nvSpPr>
          <p:spPr>
            <a:xfrm>
              <a:off x="978408" y="5061204"/>
              <a:ext cx="1879600" cy="1127760"/>
            </a:xfrm>
            <a:custGeom>
              <a:avLst/>
              <a:gdLst/>
              <a:ahLst/>
              <a:cxnLst/>
              <a:rect l="l" t="t" r="r" b="b"/>
              <a:pathLst>
                <a:path w="1879600" h="1127760">
                  <a:moveTo>
                    <a:pt x="1766315" y="0"/>
                  </a:moveTo>
                  <a:lnTo>
                    <a:pt x="112775" y="0"/>
                  </a:lnTo>
                  <a:lnTo>
                    <a:pt x="68880" y="8870"/>
                  </a:lnTo>
                  <a:lnTo>
                    <a:pt x="33032" y="33051"/>
                  </a:lnTo>
                  <a:lnTo>
                    <a:pt x="8863" y="68901"/>
                  </a:lnTo>
                  <a:lnTo>
                    <a:pt x="0" y="112776"/>
                  </a:lnTo>
                  <a:lnTo>
                    <a:pt x="0" y="1014984"/>
                  </a:lnTo>
                  <a:lnTo>
                    <a:pt x="8863" y="1058879"/>
                  </a:lnTo>
                  <a:lnTo>
                    <a:pt x="33032" y="1094727"/>
                  </a:lnTo>
                  <a:lnTo>
                    <a:pt x="68880" y="1118896"/>
                  </a:lnTo>
                  <a:lnTo>
                    <a:pt x="112775" y="1127760"/>
                  </a:lnTo>
                  <a:lnTo>
                    <a:pt x="1766315" y="1127760"/>
                  </a:lnTo>
                  <a:lnTo>
                    <a:pt x="1810190" y="1118896"/>
                  </a:lnTo>
                  <a:lnTo>
                    <a:pt x="1846040" y="1094727"/>
                  </a:lnTo>
                  <a:lnTo>
                    <a:pt x="1870221" y="1058879"/>
                  </a:lnTo>
                  <a:lnTo>
                    <a:pt x="1879091" y="1014984"/>
                  </a:lnTo>
                  <a:lnTo>
                    <a:pt x="1879091" y="112776"/>
                  </a:lnTo>
                  <a:lnTo>
                    <a:pt x="1870221" y="68901"/>
                  </a:lnTo>
                  <a:lnTo>
                    <a:pt x="1846040" y="33051"/>
                  </a:lnTo>
                  <a:lnTo>
                    <a:pt x="1810190" y="8870"/>
                  </a:lnTo>
                  <a:lnTo>
                    <a:pt x="1766315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8408" y="5061204"/>
              <a:ext cx="1879600" cy="1127760"/>
            </a:xfrm>
            <a:custGeom>
              <a:avLst/>
              <a:gdLst/>
              <a:ahLst/>
              <a:cxnLst/>
              <a:rect l="l" t="t" r="r" b="b"/>
              <a:pathLst>
                <a:path w="1879600" h="1127760">
                  <a:moveTo>
                    <a:pt x="0" y="112776"/>
                  </a:moveTo>
                  <a:lnTo>
                    <a:pt x="8863" y="68901"/>
                  </a:lnTo>
                  <a:lnTo>
                    <a:pt x="33032" y="33051"/>
                  </a:lnTo>
                  <a:lnTo>
                    <a:pt x="68880" y="8870"/>
                  </a:lnTo>
                  <a:lnTo>
                    <a:pt x="112775" y="0"/>
                  </a:lnTo>
                  <a:lnTo>
                    <a:pt x="1766315" y="0"/>
                  </a:lnTo>
                  <a:lnTo>
                    <a:pt x="1810190" y="8870"/>
                  </a:lnTo>
                  <a:lnTo>
                    <a:pt x="1846040" y="33051"/>
                  </a:lnTo>
                  <a:lnTo>
                    <a:pt x="1870221" y="68901"/>
                  </a:lnTo>
                  <a:lnTo>
                    <a:pt x="1879091" y="112776"/>
                  </a:lnTo>
                  <a:lnTo>
                    <a:pt x="1879091" y="1014984"/>
                  </a:lnTo>
                  <a:lnTo>
                    <a:pt x="1870221" y="1058879"/>
                  </a:lnTo>
                  <a:lnTo>
                    <a:pt x="1846040" y="1094727"/>
                  </a:lnTo>
                  <a:lnTo>
                    <a:pt x="1810190" y="1118896"/>
                  </a:lnTo>
                  <a:lnTo>
                    <a:pt x="1766315" y="1127760"/>
                  </a:lnTo>
                  <a:lnTo>
                    <a:pt x="112775" y="1127760"/>
                  </a:lnTo>
                  <a:lnTo>
                    <a:pt x="68880" y="1118896"/>
                  </a:lnTo>
                  <a:lnTo>
                    <a:pt x="33032" y="1094727"/>
                  </a:lnTo>
                  <a:lnTo>
                    <a:pt x="8863" y="1058879"/>
                  </a:lnTo>
                  <a:lnTo>
                    <a:pt x="0" y="1014984"/>
                  </a:lnTo>
                  <a:lnTo>
                    <a:pt x="0" y="11277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311655" y="5349951"/>
            <a:ext cx="121031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89"/>
              </a:lnSpc>
              <a:spcBef>
                <a:spcPts val="105"/>
              </a:spcBef>
            </a:pP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Подготовка</a:t>
            </a:r>
            <a:endParaRPr sz="1700">
              <a:latin typeface="Georgia"/>
              <a:cs typeface="Georgia"/>
            </a:endParaRPr>
          </a:p>
          <a:p>
            <a:pPr marL="1270" algn="ctr">
              <a:lnSpc>
                <a:spcPts val="1889"/>
              </a:lnSpc>
            </a:pP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отчета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4951" y="5391911"/>
            <a:ext cx="398145" cy="466725"/>
          </a:xfrm>
          <a:custGeom>
            <a:avLst/>
            <a:gdLst/>
            <a:ahLst/>
            <a:cxnLst/>
            <a:rect l="l" t="t" r="r" b="b"/>
            <a:pathLst>
              <a:path w="398145" h="466725">
                <a:moveTo>
                  <a:pt x="198881" y="0"/>
                </a:moveTo>
                <a:lnTo>
                  <a:pt x="198881" y="93218"/>
                </a:lnTo>
                <a:lnTo>
                  <a:pt x="0" y="93218"/>
                </a:lnTo>
                <a:lnTo>
                  <a:pt x="0" y="373075"/>
                </a:lnTo>
                <a:lnTo>
                  <a:pt x="198881" y="373075"/>
                </a:lnTo>
                <a:lnTo>
                  <a:pt x="198881" y="466344"/>
                </a:lnTo>
                <a:lnTo>
                  <a:pt x="397763" y="233172"/>
                </a:lnTo>
                <a:lnTo>
                  <a:pt x="198881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601211" y="5053584"/>
            <a:ext cx="1894839" cy="1143000"/>
            <a:chOff x="3601211" y="5053584"/>
            <a:chExt cx="1894839" cy="1143000"/>
          </a:xfrm>
        </p:grpSpPr>
        <p:sp>
          <p:nvSpPr>
            <p:cNvPr id="10" name="object 10"/>
            <p:cNvSpPr/>
            <p:nvPr/>
          </p:nvSpPr>
          <p:spPr>
            <a:xfrm>
              <a:off x="3608831" y="5061204"/>
              <a:ext cx="1879600" cy="1127760"/>
            </a:xfrm>
            <a:custGeom>
              <a:avLst/>
              <a:gdLst/>
              <a:ahLst/>
              <a:cxnLst/>
              <a:rect l="l" t="t" r="r" b="b"/>
              <a:pathLst>
                <a:path w="1879600" h="1127760">
                  <a:moveTo>
                    <a:pt x="1766315" y="0"/>
                  </a:moveTo>
                  <a:lnTo>
                    <a:pt x="112775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6"/>
                  </a:lnTo>
                  <a:lnTo>
                    <a:pt x="0" y="1014984"/>
                  </a:lnTo>
                  <a:lnTo>
                    <a:pt x="8870" y="1058879"/>
                  </a:lnTo>
                  <a:lnTo>
                    <a:pt x="33051" y="1094727"/>
                  </a:lnTo>
                  <a:lnTo>
                    <a:pt x="68901" y="1118896"/>
                  </a:lnTo>
                  <a:lnTo>
                    <a:pt x="112775" y="1127760"/>
                  </a:lnTo>
                  <a:lnTo>
                    <a:pt x="1766315" y="1127760"/>
                  </a:lnTo>
                  <a:lnTo>
                    <a:pt x="1810190" y="1118896"/>
                  </a:lnTo>
                  <a:lnTo>
                    <a:pt x="1846040" y="1094727"/>
                  </a:lnTo>
                  <a:lnTo>
                    <a:pt x="1870221" y="1058879"/>
                  </a:lnTo>
                  <a:lnTo>
                    <a:pt x="1879091" y="1014984"/>
                  </a:lnTo>
                  <a:lnTo>
                    <a:pt x="1879091" y="112776"/>
                  </a:lnTo>
                  <a:lnTo>
                    <a:pt x="1870221" y="68901"/>
                  </a:lnTo>
                  <a:lnTo>
                    <a:pt x="1846040" y="33051"/>
                  </a:lnTo>
                  <a:lnTo>
                    <a:pt x="1810190" y="8870"/>
                  </a:lnTo>
                  <a:lnTo>
                    <a:pt x="1766315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08831" y="5061204"/>
              <a:ext cx="1879600" cy="1127760"/>
            </a:xfrm>
            <a:custGeom>
              <a:avLst/>
              <a:gdLst/>
              <a:ahLst/>
              <a:cxnLst/>
              <a:rect l="l" t="t" r="r" b="b"/>
              <a:pathLst>
                <a:path w="1879600" h="1127760">
                  <a:moveTo>
                    <a:pt x="0" y="112776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5" y="0"/>
                  </a:lnTo>
                  <a:lnTo>
                    <a:pt x="1766315" y="0"/>
                  </a:lnTo>
                  <a:lnTo>
                    <a:pt x="1810190" y="8870"/>
                  </a:lnTo>
                  <a:lnTo>
                    <a:pt x="1846040" y="33051"/>
                  </a:lnTo>
                  <a:lnTo>
                    <a:pt x="1870221" y="68901"/>
                  </a:lnTo>
                  <a:lnTo>
                    <a:pt x="1879091" y="112776"/>
                  </a:lnTo>
                  <a:lnTo>
                    <a:pt x="1879091" y="1014984"/>
                  </a:lnTo>
                  <a:lnTo>
                    <a:pt x="1870221" y="1058879"/>
                  </a:lnTo>
                  <a:lnTo>
                    <a:pt x="1846040" y="1094727"/>
                  </a:lnTo>
                  <a:lnTo>
                    <a:pt x="1810190" y="1118896"/>
                  </a:lnTo>
                  <a:lnTo>
                    <a:pt x="1766315" y="1127760"/>
                  </a:lnTo>
                  <a:lnTo>
                    <a:pt x="112775" y="1127760"/>
                  </a:lnTo>
                  <a:lnTo>
                    <a:pt x="68901" y="1118896"/>
                  </a:lnTo>
                  <a:lnTo>
                    <a:pt x="33051" y="1094727"/>
                  </a:lnTo>
                  <a:lnTo>
                    <a:pt x="8870" y="1058879"/>
                  </a:lnTo>
                  <a:lnTo>
                    <a:pt x="0" y="1014984"/>
                  </a:lnTo>
                  <a:lnTo>
                    <a:pt x="0" y="11277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06722" y="5349951"/>
            <a:ext cx="108204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89"/>
              </a:lnSpc>
              <a:spcBef>
                <a:spcPts val="105"/>
              </a:spcBef>
            </a:pP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Подача</a:t>
            </a:r>
            <a:endParaRPr sz="1700" dirty="0">
              <a:latin typeface="Georgia"/>
              <a:cs typeface="Georgia"/>
            </a:endParaRPr>
          </a:p>
          <a:p>
            <a:pPr algn="ctr">
              <a:lnSpc>
                <a:spcPts val="1889"/>
              </a:lnSpc>
            </a:pP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заявления</a:t>
            </a:r>
            <a:endParaRPr sz="1700" dirty="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75376" y="5391911"/>
            <a:ext cx="398145" cy="466725"/>
          </a:xfrm>
          <a:custGeom>
            <a:avLst/>
            <a:gdLst/>
            <a:ahLst/>
            <a:cxnLst/>
            <a:rect l="l" t="t" r="r" b="b"/>
            <a:pathLst>
              <a:path w="398145" h="466725">
                <a:moveTo>
                  <a:pt x="198882" y="0"/>
                </a:moveTo>
                <a:lnTo>
                  <a:pt x="198882" y="93218"/>
                </a:lnTo>
                <a:lnTo>
                  <a:pt x="0" y="93218"/>
                </a:lnTo>
                <a:lnTo>
                  <a:pt x="0" y="373075"/>
                </a:lnTo>
                <a:lnTo>
                  <a:pt x="198882" y="373075"/>
                </a:lnTo>
                <a:lnTo>
                  <a:pt x="198882" y="466344"/>
                </a:lnTo>
                <a:lnTo>
                  <a:pt x="397763" y="233172"/>
                </a:lnTo>
                <a:lnTo>
                  <a:pt x="198882" y="0"/>
                </a:lnTo>
                <a:close/>
              </a:path>
            </a:pathLst>
          </a:custGeom>
          <a:solidFill>
            <a:srgbClr val="EEC1A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6231635" y="5053584"/>
            <a:ext cx="1894839" cy="1143000"/>
            <a:chOff x="6231635" y="5053584"/>
            <a:chExt cx="1894839" cy="1143000"/>
          </a:xfrm>
        </p:grpSpPr>
        <p:sp>
          <p:nvSpPr>
            <p:cNvPr id="15" name="object 15"/>
            <p:cNvSpPr/>
            <p:nvPr/>
          </p:nvSpPr>
          <p:spPr>
            <a:xfrm>
              <a:off x="6239255" y="5061204"/>
              <a:ext cx="1879600" cy="1127760"/>
            </a:xfrm>
            <a:custGeom>
              <a:avLst/>
              <a:gdLst/>
              <a:ahLst/>
              <a:cxnLst/>
              <a:rect l="l" t="t" r="r" b="b"/>
              <a:pathLst>
                <a:path w="1879600" h="1127760">
                  <a:moveTo>
                    <a:pt x="1766316" y="0"/>
                  </a:moveTo>
                  <a:lnTo>
                    <a:pt x="112776" y="0"/>
                  </a:lnTo>
                  <a:lnTo>
                    <a:pt x="68901" y="8870"/>
                  </a:lnTo>
                  <a:lnTo>
                    <a:pt x="33051" y="33051"/>
                  </a:lnTo>
                  <a:lnTo>
                    <a:pt x="8870" y="68901"/>
                  </a:lnTo>
                  <a:lnTo>
                    <a:pt x="0" y="112776"/>
                  </a:lnTo>
                  <a:lnTo>
                    <a:pt x="0" y="1014984"/>
                  </a:lnTo>
                  <a:lnTo>
                    <a:pt x="8870" y="1058879"/>
                  </a:lnTo>
                  <a:lnTo>
                    <a:pt x="33051" y="1094727"/>
                  </a:lnTo>
                  <a:lnTo>
                    <a:pt x="68901" y="1118896"/>
                  </a:lnTo>
                  <a:lnTo>
                    <a:pt x="112776" y="1127760"/>
                  </a:lnTo>
                  <a:lnTo>
                    <a:pt x="1766316" y="1127760"/>
                  </a:lnTo>
                  <a:lnTo>
                    <a:pt x="1810190" y="1118896"/>
                  </a:lnTo>
                  <a:lnTo>
                    <a:pt x="1846040" y="1094727"/>
                  </a:lnTo>
                  <a:lnTo>
                    <a:pt x="1870221" y="1058879"/>
                  </a:lnTo>
                  <a:lnTo>
                    <a:pt x="1879092" y="1014984"/>
                  </a:lnTo>
                  <a:lnTo>
                    <a:pt x="1879092" y="112776"/>
                  </a:lnTo>
                  <a:lnTo>
                    <a:pt x="1870221" y="68901"/>
                  </a:lnTo>
                  <a:lnTo>
                    <a:pt x="1846040" y="33051"/>
                  </a:lnTo>
                  <a:lnTo>
                    <a:pt x="1810190" y="8870"/>
                  </a:lnTo>
                  <a:lnTo>
                    <a:pt x="1766316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39255" y="5061204"/>
              <a:ext cx="1879600" cy="1127760"/>
            </a:xfrm>
            <a:custGeom>
              <a:avLst/>
              <a:gdLst/>
              <a:ahLst/>
              <a:cxnLst/>
              <a:rect l="l" t="t" r="r" b="b"/>
              <a:pathLst>
                <a:path w="1879600" h="1127760">
                  <a:moveTo>
                    <a:pt x="0" y="112776"/>
                  </a:moveTo>
                  <a:lnTo>
                    <a:pt x="8870" y="68901"/>
                  </a:lnTo>
                  <a:lnTo>
                    <a:pt x="33051" y="33051"/>
                  </a:lnTo>
                  <a:lnTo>
                    <a:pt x="68901" y="8870"/>
                  </a:lnTo>
                  <a:lnTo>
                    <a:pt x="112776" y="0"/>
                  </a:lnTo>
                  <a:lnTo>
                    <a:pt x="1766316" y="0"/>
                  </a:lnTo>
                  <a:lnTo>
                    <a:pt x="1810190" y="8870"/>
                  </a:lnTo>
                  <a:lnTo>
                    <a:pt x="1846040" y="33051"/>
                  </a:lnTo>
                  <a:lnTo>
                    <a:pt x="1870221" y="68901"/>
                  </a:lnTo>
                  <a:lnTo>
                    <a:pt x="1879092" y="112776"/>
                  </a:lnTo>
                  <a:lnTo>
                    <a:pt x="1879092" y="1014984"/>
                  </a:lnTo>
                  <a:lnTo>
                    <a:pt x="1870221" y="1058879"/>
                  </a:lnTo>
                  <a:lnTo>
                    <a:pt x="1846040" y="1094727"/>
                  </a:lnTo>
                  <a:lnTo>
                    <a:pt x="1810190" y="1118896"/>
                  </a:lnTo>
                  <a:lnTo>
                    <a:pt x="1766316" y="1127760"/>
                  </a:lnTo>
                  <a:lnTo>
                    <a:pt x="112776" y="1127760"/>
                  </a:lnTo>
                  <a:lnTo>
                    <a:pt x="68901" y="1118896"/>
                  </a:lnTo>
                  <a:lnTo>
                    <a:pt x="33051" y="1094727"/>
                  </a:lnTo>
                  <a:lnTo>
                    <a:pt x="8870" y="1058879"/>
                  </a:lnTo>
                  <a:lnTo>
                    <a:pt x="0" y="1014984"/>
                  </a:lnTo>
                  <a:lnTo>
                    <a:pt x="0" y="112776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44792" y="5129529"/>
            <a:ext cx="1668780" cy="94678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245745" marR="237490" algn="ctr">
              <a:lnSpc>
                <a:spcPts val="1739"/>
              </a:lnSpc>
              <a:spcBef>
                <a:spcPts val="409"/>
              </a:spcBef>
            </a:pP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Экспертная оценка</a:t>
            </a:r>
            <a:endParaRPr sz="1700">
              <a:latin typeface="Georgia"/>
              <a:cs typeface="Georgia"/>
            </a:endParaRPr>
          </a:p>
          <a:p>
            <a:pPr algn="ctr">
              <a:lnSpc>
                <a:spcPts val="1575"/>
              </a:lnSpc>
            </a:pP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представленной</a:t>
            </a:r>
            <a:endParaRPr sz="1700">
              <a:latin typeface="Georgia"/>
              <a:cs typeface="Georgia"/>
            </a:endParaRPr>
          </a:p>
          <a:p>
            <a:pPr algn="ctr">
              <a:lnSpc>
                <a:spcPts val="1885"/>
              </a:lnSpc>
            </a:pP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информации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934339"/>
            <a:ext cx="8354695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7610" marR="315595" indent="-209296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Некоторые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рекомендации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по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заполнению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для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всех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категорий </a:t>
            </a:r>
            <a:r>
              <a:rPr sz="1800" b="1" dirty="0">
                <a:latin typeface="Georgia"/>
                <a:cs typeface="Georgia"/>
              </a:rPr>
              <a:t>педагогических</a:t>
            </a:r>
            <a:r>
              <a:rPr sz="1800" b="1" spc="-5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работников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 marR="501650">
              <a:lnSpc>
                <a:spcPct val="100000"/>
              </a:lnSpc>
              <a:buSzPct val="94444"/>
              <a:buAutoNum type="arabicPeriod"/>
              <a:tabLst>
                <a:tab pos="172720" algn="l"/>
              </a:tabLst>
            </a:pPr>
            <a:r>
              <a:rPr sz="1800" dirty="0">
                <a:latin typeface="Georgia"/>
                <a:cs typeface="Georgia"/>
              </a:rPr>
              <a:t>Информация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вносится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 таблицу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4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строгом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соответствии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названиями столбцов.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Georgia"/>
              <a:buAutoNum type="arabicPeriod"/>
            </a:pPr>
            <a:endParaRPr sz="19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SzPct val="94444"/>
              <a:buAutoNum type="arabicPeriod"/>
              <a:tabLst>
                <a:tab pos="256540" algn="l"/>
              </a:tabLst>
            </a:pPr>
            <a:r>
              <a:rPr sz="1800" dirty="0">
                <a:latin typeface="Georgia"/>
                <a:cs typeface="Georgia"/>
              </a:rPr>
              <a:t>Обращайте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внимание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на </a:t>
            </a:r>
            <a:r>
              <a:rPr sz="1800" b="1" dirty="0">
                <a:latin typeface="Georgia"/>
                <a:cs typeface="Georgia"/>
              </a:rPr>
              <a:t>ДОПОЛНИТЕЛЬНУЮ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ИНФОРМАЦИЮ</a:t>
            </a:r>
            <a:r>
              <a:rPr sz="1800" dirty="0">
                <a:latin typeface="Georgia"/>
                <a:cs typeface="Georgia"/>
              </a:rPr>
              <a:t>!</a:t>
            </a:r>
            <a:r>
              <a:rPr sz="1800" spc="-25" dirty="0">
                <a:latin typeface="Georgia"/>
                <a:cs typeface="Georgia"/>
              </a:rPr>
              <a:t> Она </a:t>
            </a:r>
            <a:r>
              <a:rPr sz="1800" dirty="0">
                <a:latin typeface="Georgia"/>
                <a:cs typeface="Georgia"/>
              </a:rPr>
              <a:t>должна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присутствовать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 отчете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там,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где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она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указана. Это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даст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возможность </a:t>
            </a:r>
            <a:r>
              <a:rPr sz="1800" dirty="0">
                <a:latin typeface="Georgia"/>
                <a:cs typeface="Georgia"/>
              </a:rPr>
              <a:t>оценить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ваш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отчет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более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объективно.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Georgia"/>
              <a:buAutoNum type="arabicPeriod"/>
            </a:pPr>
            <a:endParaRPr sz="1900">
              <a:latin typeface="Georgia"/>
              <a:cs typeface="Georgia"/>
            </a:endParaRPr>
          </a:p>
          <a:p>
            <a:pPr marL="254635" indent="-242570">
              <a:lnSpc>
                <a:spcPct val="100000"/>
              </a:lnSpc>
              <a:buSzPct val="94444"/>
              <a:buAutoNum type="arabicPeriod"/>
              <a:tabLst>
                <a:tab pos="255270" algn="l"/>
              </a:tabLst>
            </a:pPr>
            <a:r>
              <a:rPr sz="1800" dirty="0">
                <a:latin typeface="Georgia"/>
                <a:cs typeface="Georgia"/>
              </a:rPr>
              <a:t>Некоторые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таблицы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требуют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комментариев,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хорошо,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когда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специалист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Georgia"/>
                <a:cs typeface="Georgia"/>
              </a:rPr>
              <a:t>видит не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только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цифры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таблице, но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какие-то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пояснения</a:t>
            </a:r>
            <a:r>
              <a:rPr sz="1800" spc="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ним.</a:t>
            </a:r>
            <a:endParaRPr sz="1800">
              <a:latin typeface="Georgia"/>
              <a:cs typeface="Georgia"/>
            </a:endParaRPr>
          </a:p>
          <a:p>
            <a:pPr marL="12700" marR="473709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Комментарии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не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должны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быть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пространными,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формулируйте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пояснения </a:t>
            </a:r>
            <a:r>
              <a:rPr sz="1800" dirty="0">
                <a:latin typeface="Georgia"/>
                <a:cs typeface="Georgia"/>
              </a:rPr>
              <a:t>кратко,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лаконично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конкретно.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4)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Также,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следует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помнить,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что результаты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обучающихся должны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быть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по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тому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предмету,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который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преподает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аттестующийся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учитель.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38732" y="183591"/>
            <a:ext cx="6536690" cy="93091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195070" marR="5080" indent="-1183005">
              <a:lnSpc>
                <a:spcPts val="3279"/>
              </a:lnSpc>
              <a:spcBef>
                <a:spcPts val="680"/>
              </a:spcBef>
            </a:pPr>
            <a:r>
              <a:rPr sz="3200" b="0" dirty="0">
                <a:solidFill>
                  <a:srgbClr val="002060"/>
                </a:solidFill>
                <a:latin typeface="Georgia"/>
                <a:cs typeface="Georgia"/>
              </a:rPr>
              <a:t>Основными</a:t>
            </a:r>
            <a:r>
              <a:rPr sz="3200" b="0" spc="-6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b="0" dirty="0">
                <a:solidFill>
                  <a:srgbClr val="002060"/>
                </a:solidFill>
                <a:latin typeface="Georgia"/>
                <a:cs typeface="Georgia"/>
              </a:rPr>
              <a:t>задачами</a:t>
            </a:r>
            <a:r>
              <a:rPr sz="3200" b="0" spc="-6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b="0" spc="-10" dirty="0">
                <a:solidFill>
                  <a:srgbClr val="002060"/>
                </a:solidFill>
                <a:latin typeface="Georgia"/>
                <a:cs typeface="Georgia"/>
              </a:rPr>
              <a:t>проведения </a:t>
            </a:r>
            <a:r>
              <a:rPr sz="3200" b="0" dirty="0">
                <a:solidFill>
                  <a:srgbClr val="002060"/>
                </a:solidFill>
                <a:latin typeface="Georgia"/>
                <a:cs typeface="Georgia"/>
              </a:rPr>
              <a:t>аттестации</a:t>
            </a:r>
            <a:r>
              <a:rPr sz="3200" b="0" spc="-6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3200" b="0" spc="-10" dirty="0">
                <a:solidFill>
                  <a:srgbClr val="002060"/>
                </a:solidFill>
                <a:latin typeface="Georgia"/>
                <a:cs typeface="Georgia"/>
              </a:rPr>
              <a:t>являются:</a:t>
            </a:r>
            <a:endParaRPr sz="3200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4800" y="1234566"/>
            <a:ext cx="8840469" cy="424218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marR="520700" indent="-228600">
              <a:lnSpc>
                <a:spcPts val="2150"/>
              </a:lnSpc>
              <a:spcBef>
                <a:spcPts val="480"/>
              </a:spcBef>
              <a:buChar char="•"/>
              <a:tabLst>
                <a:tab pos="241300" algn="l"/>
              </a:tabLst>
            </a:pPr>
            <a:r>
              <a:rPr sz="1600" dirty="0">
                <a:latin typeface="Georgia"/>
                <a:cs typeface="Georgia"/>
              </a:rPr>
              <a:t>стимулирование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целенаправленного,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непрерывного </a:t>
            </a:r>
            <a:r>
              <a:rPr sz="1600" dirty="0">
                <a:latin typeface="Georgia"/>
                <a:cs typeface="Georgia"/>
              </a:rPr>
              <a:t>повышения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уровня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квалификации</a:t>
            </a:r>
            <a:r>
              <a:rPr sz="1600" spc="-10" dirty="0">
                <a:latin typeface="Georgia"/>
                <a:cs typeface="Georgia"/>
              </a:rPr>
              <a:t> педагогических </a:t>
            </a:r>
            <a:r>
              <a:rPr sz="1600" dirty="0">
                <a:latin typeface="Georgia"/>
                <a:cs typeface="Georgia"/>
              </a:rPr>
              <a:t>работников,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их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методологической</a:t>
            </a:r>
            <a:r>
              <a:rPr sz="1600" spc="-10" dirty="0">
                <a:latin typeface="Georgia"/>
                <a:cs typeface="Georgia"/>
              </a:rPr>
              <a:t> культуры,</a:t>
            </a:r>
            <a:endParaRPr sz="1600" dirty="0">
              <a:latin typeface="Georgia"/>
              <a:cs typeface="Georgia"/>
            </a:endParaRPr>
          </a:p>
          <a:p>
            <a:pPr marL="241300">
              <a:lnSpc>
                <a:spcPts val="2120"/>
              </a:lnSpc>
            </a:pPr>
            <a:r>
              <a:rPr sz="1600" dirty="0">
                <a:latin typeface="Georgia"/>
                <a:cs typeface="Georgia"/>
              </a:rPr>
              <a:t>профессионального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личностного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роста;</a:t>
            </a:r>
            <a:endParaRPr sz="1600" dirty="0">
              <a:latin typeface="Georgia"/>
              <a:cs typeface="Georgia"/>
            </a:endParaRPr>
          </a:p>
          <a:p>
            <a:pPr marL="241300" marR="5080" indent="-228600">
              <a:lnSpc>
                <a:spcPts val="2150"/>
              </a:lnSpc>
              <a:spcBef>
                <a:spcPts val="489"/>
              </a:spcBef>
              <a:buChar char="•"/>
              <a:tabLst>
                <a:tab pos="241300" algn="l"/>
              </a:tabLst>
            </a:pPr>
            <a:r>
              <a:rPr sz="1600" dirty="0">
                <a:latin typeface="Georgia"/>
                <a:cs typeface="Georgia"/>
              </a:rPr>
              <a:t>определение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необходимости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повышения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квалификации </a:t>
            </a:r>
            <a:r>
              <a:rPr sz="1600" dirty="0">
                <a:latin typeface="Georgia"/>
                <a:cs typeface="Georgia"/>
              </a:rPr>
              <a:t>педагогических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работников;</a:t>
            </a:r>
            <a:endParaRPr sz="1600" dirty="0">
              <a:latin typeface="Georgia"/>
              <a:cs typeface="Georgia"/>
            </a:endParaRPr>
          </a:p>
          <a:p>
            <a:pPr marL="241300" indent="-228600">
              <a:lnSpc>
                <a:spcPts val="2335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z="1600" dirty="0">
                <a:latin typeface="Georgia"/>
                <a:cs typeface="Georgia"/>
              </a:rPr>
              <a:t>повышение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эффективности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качества </a:t>
            </a:r>
            <a:r>
              <a:rPr sz="1600" spc="-10" dirty="0">
                <a:latin typeface="Georgia"/>
                <a:cs typeface="Georgia"/>
              </a:rPr>
              <a:t>педагогической</a:t>
            </a:r>
            <a:endParaRPr sz="1600" dirty="0">
              <a:latin typeface="Georgia"/>
              <a:cs typeface="Georgia"/>
            </a:endParaRPr>
          </a:p>
          <a:p>
            <a:pPr marL="241300">
              <a:lnSpc>
                <a:spcPts val="2335"/>
              </a:lnSpc>
            </a:pPr>
            <a:r>
              <a:rPr sz="1600" spc="-10" dirty="0">
                <a:latin typeface="Georgia"/>
                <a:cs typeface="Georgia"/>
              </a:rPr>
              <a:t>деятельности;</a:t>
            </a:r>
            <a:endParaRPr sz="1600" dirty="0">
              <a:latin typeface="Georgia"/>
              <a:cs typeface="Georgia"/>
            </a:endParaRPr>
          </a:p>
          <a:p>
            <a:pPr marL="241300" marR="221615" indent="-228600">
              <a:lnSpc>
                <a:spcPts val="2140"/>
              </a:lnSpc>
              <a:spcBef>
                <a:spcPts val="500"/>
              </a:spcBef>
              <a:buChar char="•"/>
              <a:tabLst>
                <a:tab pos="241300" algn="l"/>
              </a:tabLst>
            </a:pPr>
            <a:r>
              <a:rPr sz="1600" dirty="0">
                <a:latin typeface="Georgia"/>
                <a:cs typeface="Georgia"/>
              </a:rPr>
              <a:t>выявление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перспектив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использования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потенциальных </a:t>
            </a:r>
            <a:r>
              <a:rPr sz="1600" dirty="0">
                <a:latin typeface="Georgia"/>
                <a:cs typeface="Georgia"/>
              </a:rPr>
              <a:t>возможностей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педагогических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работников;</a:t>
            </a:r>
            <a:endParaRPr sz="1600" dirty="0">
              <a:latin typeface="Georgia"/>
              <a:cs typeface="Georgia"/>
            </a:endParaRPr>
          </a:p>
          <a:p>
            <a:pPr marL="241300" marR="662940" indent="-228600">
              <a:lnSpc>
                <a:spcPts val="2150"/>
              </a:lnSpc>
              <a:spcBef>
                <a:spcPts val="475"/>
              </a:spcBef>
              <a:buChar char="•"/>
              <a:tabLst>
                <a:tab pos="241300" algn="l"/>
              </a:tabLst>
            </a:pPr>
            <a:r>
              <a:rPr sz="1600" dirty="0">
                <a:latin typeface="Georgia"/>
                <a:cs typeface="Georgia"/>
              </a:rPr>
              <a:t>учёт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требований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федеральных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государственных </a:t>
            </a:r>
            <a:r>
              <a:rPr sz="1600" dirty="0">
                <a:latin typeface="Georgia"/>
                <a:cs typeface="Georgia"/>
              </a:rPr>
              <a:t>образовательных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стандартов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к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кадровым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условиям </a:t>
            </a:r>
            <a:r>
              <a:rPr sz="1600" dirty="0">
                <a:latin typeface="Georgia"/>
                <a:cs typeface="Georgia"/>
              </a:rPr>
              <a:t>реализации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образовательных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программ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при</a:t>
            </a:r>
            <a:endParaRPr sz="1600" dirty="0">
              <a:latin typeface="Georgia"/>
              <a:cs typeface="Georgia"/>
            </a:endParaRPr>
          </a:p>
          <a:p>
            <a:pPr marL="241300">
              <a:lnSpc>
                <a:spcPts val="2135"/>
              </a:lnSpc>
            </a:pPr>
            <a:r>
              <a:rPr sz="1600" dirty="0">
                <a:latin typeface="Georgia"/>
                <a:cs typeface="Georgia"/>
              </a:rPr>
              <a:t>формировании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кадрового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состава </a:t>
            </a:r>
            <a:r>
              <a:rPr sz="1600" spc="-10" dirty="0">
                <a:latin typeface="Georgia"/>
                <a:cs typeface="Georgia"/>
              </a:rPr>
              <a:t>организаций;</a:t>
            </a:r>
            <a:endParaRPr sz="1600" dirty="0">
              <a:latin typeface="Georgia"/>
              <a:cs typeface="Georgia"/>
            </a:endParaRPr>
          </a:p>
          <a:p>
            <a:pPr marL="241300" marR="225425" indent="-228600">
              <a:lnSpc>
                <a:spcPts val="2150"/>
              </a:lnSpc>
              <a:spcBef>
                <a:spcPts val="484"/>
              </a:spcBef>
              <a:buChar char="•"/>
              <a:tabLst>
                <a:tab pos="241300" algn="l"/>
              </a:tabLst>
            </a:pPr>
            <a:r>
              <a:rPr sz="1600" dirty="0">
                <a:latin typeface="Georgia"/>
                <a:cs typeface="Georgia"/>
              </a:rPr>
              <a:t>обеспечение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дифференциации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размеров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оплаты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труда </a:t>
            </a:r>
            <a:r>
              <a:rPr sz="1600" dirty="0">
                <a:latin typeface="Georgia"/>
                <a:cs typeface="Georgia"/>
              </a:rPr>
              <a:t>педагогических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работников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учетом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установленной </a:t>
            </a:r>
            <a:r>
              <a:rPr sz="1600" dirty="0">
                <a:latin typeface="Georgia"/>
                <a:cs typeface="Georgia"/>
              </a:rPr>
              <a:t>квалификационной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категории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объема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их</a:t>
            </a:r>
            <a:endParaRPr sz="1600" dirty="0">
              <a:latin typeface="Georgia"/>
              <a:cs typeface="Georgia"/>
            </a:endParaRPr>
          </a:p>
          <a:p>
            <a:pPr marL="241300">
              <a:lnSpc>
                <a:spcPts val="2135"/>
              </a:lnSpc>
            </a:pPr>
            <a:r>
              <a:rPr sz="1600" dirty="0">
                <a:latin typeface="Georgia"/>
                <a:cs typeface="Georgia"/>
              </a:rPr>
              <a:t>преподавательской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(педагогической)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работы.</a:t>
            </a:r>
            <a:endParaRPr sz="16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4445" y="643204"/>
            <a:ext cx="6393180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252525"/>
                </a:solidFill>
                <a:latin typeface="Georgia"/>
                <a:cs typeface="Georgia"/>
              </a:rPr>
              <a:t>Основными</a:t>
            </a:r>
            <a:r>
              <a:rPr sz="3200" b="0" spc="-65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200" b="0" spc="-10" dirty="0">
                <a:solidFill>
                  <a:srgbClr val="252525"/>
                </a:solidFill>
                <a:latin typeface="Georgia"/>
                <a:cs typeface="Georgia"/>
              </a:rPr>
              <a:t>принципами</a:t>
            </a:r>
            <a:endParaRPr sz="32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0" dirty="0">
                <a:solidFill>
                  <a:srgbClr val="252525"/>
                </a:solidFill>
                <a:latin typeface="Georgia"/>
                <a:cs typeface="Georgia"/>
              </a:rPr>
              <a:t>проведения</a:t>
            </a:r>
            <a:r>
              <a:rPr sz="3200" b="0" spc="-4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200" b="0" dirty="0">
                <a:solidFill>
                  <a:srgbClr val="252525"/>
                </a:solidFill>
                <a:latin typeface="Georgia"/>
                <a:cs typeface="Georgia"/>
              </a:rPr>
              <a:t>аттестации</a:t>
            </a:r>
            <a:r>
              <a:rPr sz="3200" b="0" spc="-20" dirty="0">
                <a:solidFill>
                  <a:srgbClr val="252525"/>
                </a:solidFill>
                <a:latin typeface="Georgia"/>
                <a:cs typeface="Georgia"/>
              </a:rPr>
              <a:t> </a:t>
            </a:r>
            <a:r>
              <a:rPr sz="3200" b="0" spc="-10" dirty="0">
                <a:solidFill>
                  <a:srgbClr val="252525"/>
                </a:solidFill>
                <a:latin typeface="Georgia"/>
                <a:cs typeface="Georgia"/>
              </a:rPr>
              <a:t>являются</a:t>
            </a:r>
            <a:endParaRPr sz="32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24252" y="2028561"/>
            <a:ext cx="6569075" cy="245618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2100" dirty="0">
                <a:solidFill>
                  <a:srgbClr val="E38312"/>
                </a:solidFill>
                <a:latin typeface="Wingdings 3"/>
                <a:cs typeface="Wingdings 3"/>
              </a:rPr>
              <a:t></a:t>
            </a:r>
            <a:r>
              <a:rPr sz="2100" spc="29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Georgia"/>
                <a:cs typeface="Georgia"/>
              </a:rPr>
              <a:t>коллегиальность,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100" dirty="0">
                <a:solidFill>
                  <a:srgbClr val="E38312"/>
                </a:solidFill>
                <a:latin typeface="Wingdings 3"/>
                <a:cs typeface="Wingdings 3"/>
              </a:rPr>
              <a:t></a:t>
            </a:r>
            <a:r>
              <a:rPr sz="2100" spc="30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Georgia"/>
                <a:cs typeface="Georgia"/>
              </a:rPr>
              <a:t>гласность,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100" dirty="0">
                <a:solidFill>
                  <a:srgbClr val="E38312"/>
                </a:solidFill>
                <a:latin typeface="Wingdings 3"/>
                <a:cs typeface="Wingdings 3"/>
              </a:rPr>
              <a:t></a:t>
            </a:r>
            <a:r>
              <a:rPr sz="2100" spc="235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Georgia"/>
                <a:cs typeface="Georgia"/>
              </a:rPr>
              <a:t>открытость, обеспечивающие</a:t>
            </a:r>
            <a:r>
              <a:rPr sz="2100" spc="-2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Georgia"/>
                <a:cs typeface="Georgia"/>
              </a:rPr>
              <a:t>объективное</a:t>
            </a:r>
            <a:endParaRPr sz="2100">
              <a:latin typeface="Georgia"/>
              <a:cs typeface="Georgia"/>
            </a:endParaRPr>
          </a:p>
          <a:p>
            <a:pPr marL="355600">
              <a:lnSpc>
                <a:spcPct val="100000"/>
              </a:lnSpc>
            </a:pPr>
            <a:r>
              <a:rPr sz="2100" dirty="0">
                <a:solidFill>
                  <a:srgbClr val="404040"/>
                </a:solidFill>
                <a:latin typeface="Georgia"/>
                <a:cs typeface="Georgia"/>
              </a:rPr>
              <a:t>отношение</a:t>
            </a:r>
            <a:r>
              <a:rPr sz="2100" spc="-4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404040"/>
                </a:solidFill>
                <a:latin typeface="Georgia"/>
                <a:cs typeface="Georgia"/>
              </a:rPr>
              <a:t>к</a:t>
            </a:r>
            <a:r>
              <a:rPr sz="2100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404040"/>
                </a:solidFill>
                <a:latin typeface="Georgia"/>
                <a:cs typeface="Georgia"/>
              </a:rPr>
              <a:t>педагогическим</a:t>
            </a:r>
            <a:r>
              <a:rPr sz="2100" spc="-1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Georgia"/>
                <a:cs typeface="Georgia"/>
              </a:rPr>
              <a:t>работникам,</a:t>
            </a:r>
            <a:endParaRPr sz="2100">
              <a:latin typeface="Georgia"/>
              <a:cs typeface="Georgia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100" dirty="0">
                <a:solidFill>
                  <a:srgbClr val="E38312"/>
                </a:solidFill>
                <a:latin typeface="Wingdings 3"/>
                <a:cs typeface="Wingdings 3"/>
              </a:rPr>
              <a:t></a:t>
            </a:r>
            <a:r>
              <a:rPr sz="2100" spc="250" dirty="0">
                <a:solidFill>
                  <a:srgbClr val="E38312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404040"/>
                </a:solidFill>
                <a:latin typeface="Georgia"/>
                <a:cs typeface="Georgia"/>
              </a:rPr>
              <a:t>недопустимость</a:t>
            </a:r>
            <a:r>
              <a:rPr sz="2100" spc="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404040"/>
                </a:solidFill>
                <a:latin typeface="Georgia"/>
                <a:cs typeface="Georgia"/>
              </a:rPr>
              <a:t>дискриминации</a:t>
            </a:r>
            <a:r>
              <a:rPr sz="2100" spc="-10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404040"/>
                </a:solidFill>
                <a:latin typeface="Georgia"/>
                <a:cs typeface="Georgia"/>
              </a:rPr>
              <a:t>при</a:t>
            </a:r>
            <a:r>
              <a:rPr sz="2100" spc="-5" dirty="0">
                <a:solidFill>
                  <a:srgbClr val="404040"/>
                </a:solidFill>
                <a:latin typeface="Georgia"/>
                <a:cs typeface="Georgia"/>
              </a:rPr>
              <a:t> </a:t>
            </a:r>
            <a:r>
              <a:rPr sz="2100" spc="-10" dirty="0">
                <a:solidFill>
                  <a:srgbClr val="404040"/>
                </a:solidFill>
                <a:latin typeface="Georgia"/>
                <a:cs typeface="Georgia"/>
              </a:rPr>
              <a:t>проведении аттестации.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366520"/>
            <a:ext cx="8413750" cy="373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2060"/>
                </a:solidFill>
                <a:latin typeface="Georgia"/>
                <a:cs typeface="Georgia"/>
              </a:rPr>
              <a:t>Основные</a:t>
            </a:r>
            <a:r>
              <a:rPr sz="2000" b="1" spc="-10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2060"/>
                </a:solidFill>
                <a:latin typeface="Georgia"/>
                <a:cs typeface="Georgia"/>
              </a:rPr>
              <a:t>моменты</a:t>
            </a:r>
            <a:r>
              <a:rPr sz="2000" b="1" spc="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2060"/>
                </a:solidFill>
                <a:latin typeface="Georgia"/>
                <a:cs typeface="Georgia"/>
              </a:rPr>
              <a:t>процедуры</a:t>
            </a:r>
            <a:r>
              <a:rPr sz="2000" b="1" spc="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b="1" dirty="0">
                <a:solidFill>
                  <a:srgbClr val="002060"/>
                </a:solidFill>
                <a:latin typeface="Georgia"/>
                <a:cs typeface="Georgia"/>
              </a:rPr>
              <a:t>аттестации</a:t>
            </a:r>
            <a:r>
              <a:rPr sz="2000" b="1" spc="-5" dirty="0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Georgia"/>
                <a:cs typeface="Georgia"/>
              </a:rPr>
              <a:t>педагогических</a:t>
            </a:r>
            <a:endParaRPr sz="2000" dirty="0">
              <a:solidFill>
                <a:srgbClr val="002060"/>
              </a:solidFill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002060"/>
                </a:solidFill>
                <a:latin typeface="Georgia"/>
                <a:cs typeface="Georgia"/>
              </a:rPr>
              <a:t>работников</a:t>
            </a:r>
            <a:endParaRPr sz="2000" dirty="0">
              <a:solidFill>
                <a:srgbClr val="002060"/>
              </a:solidFill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 dirty="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Квалификационная категория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устанавливается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сроком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на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5 </a:t>
            </a:r>
            <a:r>
              <a:rPr sz="1800" spc="-20" dirty="0">
                <a:latin typeface="Georgia"/>
                <a:cs typeface="Georgia"/>
              </a:rPr>
              <a:t>лет.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900" dirty="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Срок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действия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квалификационной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категории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продлению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не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подлежит.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900" dirty="0">
              <a:latin typeface="Georgia"/>
              <a:cs typeface="Georgia"/>
            </a:endParaRPr>
          </a:p>
          <a:p>
            <a:pPr marL="299085" marR="6350" indent="-287020" algn="just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При</a:t>
            </a:r>
            <a:r>
              <a:rPr sz="1800" spc="540" dirty="0">
                <a:latin typeface="Georgia"/>
                <a:cs typeface="Georgia"/>
              </a:rPr>
              <a:t>  </a:t>
            </a:r>
            <a:r>
              <a:rPr sz="1800" dirty="0">
                <a:latin typeface="Georgia"/>
                <a:cs typeface="Georgia"/>
              </a:rPr>
              <a:t>аттестации</a:t>
            </a:r>
            <a:r>
              <a:rPr sz="1800" spc="545" dirty="0">
                <a:latin typeface="Georgia"/>
                <a:cs typeface="Georgia"/>
              </a:rPr>
              <a:t>  </a:t>
            </a:r>
            <a:r>
              <a:rPr sz="1800" dirty="0">
                <a:latin typeface="Georgia"/>
                <a:cs typeface="Georgia"/>
              </a:rPr>
              <a:t>педагогические</a:t>
            </a:r>
            <a:r>
              <a:rPr sz="1800" spc="540" dirty="0">
                <a:latin typeface="Georgia"/>
                <a:cs typeface="Georgia"/>
              </a:rPr>
              <a:t>  </a:t>
            </a:r>
            <a:r>
              <a:rPr sz="1800" dirty="0">
                <a:latin typeface="Georgia"/>
                <a:cs typeface="Georgia"/>
              </a:rPr>
              <a:t>работники</a:t>
            </a:r>
            <a:r>
              <a:rPr sz="1800" spc="540" dirty="0">
                <a:latin typeface="Georgia"/>
                <a:cs typeface="Georgia"/>
              </a:rPr>
              <a:t>  </a:t>
            </a:r>
            <a:r>
              <a:rPr sz="1800" dirty="0">
                <a:latin typeface="Georgia"/>
                <a:cs typeface="Georgia"/>
              </a:rPr>
              <a:t>могут</a:t>
            </a:r>
            <a:r>
              <a:rPr sz="1800" spc="545" dirty="0">
                <a:latin typeface="Georgia"/>
                <a:cs typeface="Georgia"/>
              </a:rPr>
              <a:t>  </a:t>
            </a:r>
            <a:r>
              <a:rPr sz="1800" spc="-10" dirty="0">
                <a:latin typeface="Georgia"/>
                <a:cs typeface="Georgia"/>
              </a:rPr>
              <a:t>воспользоваться </a:t>
            </a:r>
            <a:r>
              <a:rPr sz="1800" dirty="0">
                <a:latin typeface="Georgia"/>
                <a:cs typeface="Georgia"/>
              </a:rPr>
              <a:t>льготами</a:t>
            </a:r>
            <a:r>
              <a:rPr sz="1800" spc="5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</a:t>
            </a:r>
            <a:r>
              <a:rPr sz="1800" spc="5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соответствии</a:t>
            </a:r>
            <a:r>
              <a:rPr sz="1800" spc="5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</a:t>
            </a:r>
            <a:r>
              <a:rPr sz="1800" spc="54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Региональным</a:t>
            </a:r>
            <a:r>
              <a:rPr sz="1800" spc="5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отраслевым</a:t>
            </a:r>
            <a:r>
              <a:rPr sz="1800" spc="5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соглашением</a:t>
            </a:r>
            <a:r>
              <a:rPr sz="1800" spc="55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по </a:t>
            </a:r>
            <a:r>
              <a:rPr sz="1800" dirty="0">
                <a:latin typeface="Georgia"/>
                <a:cs typeface="Georgia"/>
              </a:rPr>
              <a:t>организации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системы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образования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Ярославской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области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на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2020-</a:t>
            </a:r>
            <a:r>
              <a:rPr sz="1800" dirty="0">
                <a:latin typeface="Georgia"/>
                <a:cs typeface="Georgia"/>
              </a:rPr>
              <a:t>2022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г.г.</a:t>
            </a:r>
            <a:endParaRPr sz="18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buFont typeface="Wingdings"/>
              <a:buChar char=""/>
            </a:pPr>
            <a:endParaRPr sz="1900" dirty="0">
              <a:latin typeface="Georgia"/>
              <a:cs typeface="Georgia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«Информация</a:t>
            </a:r>
            <a:r>
              <a:rPr sz="1800" spc="5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</a:t>
            </a:r>
            <a:r>
              <a:rPr sz="1800" spc="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результатах</a:t>
            </a:r>
            <a:r>
              <a:rPr sz="1800" spc="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профессиональной</a:t>
            </a:r>
            <a:r>
              <a:rPr sz="1800" spc="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деятельности»</a:t>
            </a:r>
            <a:r>
              <a:rPr sz="1800" spc="6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передается</a:t>
            </a:r>
            <a:endParaRPr sz="1800" dirty="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через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систему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АСИОУ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(при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отсутствии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АСИОУ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на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бумажном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носителе).</a:t>
            </a: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406" y="2013331"/>
            <a:ext cx="783780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Приказом</a:t>
            </a:r>
            <a:r>
              <a:rPr sz="2000" spc="58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департамента</a:t>
            </a:r>
            <a:r>
              <a:rPr sz="2000" spc="58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образования</a:t>
            </a:r>
            <a:r>
              <a:rPr sz="2000" spc="58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Ярославской</a:t>
            </a:r>
            <a:r>
              <a:rPr sz="2000" spc="59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области</a:t>
            </a:r>
            <a:r>
              <a:rPr sz="2000" spc="595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от </a:t>
            </a:r>
            <a:r>
              <a:rPr sz="2000" dirty="0">
                <a:latin typeface="Georgia"/>
                <a:cs typeface="Georgia"/>
              </a:rPr>
              <a:t>12.08.2022</a:t>
            </a:r>
            <a:r>
              <a:rPr sz="2000" spc="295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г.</a:t>
            </a:r>
            <a:r>
              <a:rPr sz="2000" spc="305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№</a:t>
            </a:r>
            <a:r>
              <a:rPr sz="2000" spc="305" dirty="0">
                <a:latin typeface="Georgia"/>
                <a:cs typeface="Georgia"/>
              </a:rPr>
              <a:t>  </a:t>
            </a:r>
            <a:r>
              <a:rPr sz="2000" spc="-10" dirty="0">
                <a:latin typeface="Georgia"/>
                <a:cs typeface="Georgia"/>
              </a:rPr>
              <a:t>38-</a:t>
            </a:r>
            <a:r>
              <a:rPr sz="2000" dirty="0">
                <a:latin typeface="Georgia"/>
                <a:cs typeface="Georgia"/>
              </a:rPr>
              <a:t>нп</a:t>
            </a:r>
            <a:r>
              <a:rPr sz="2000" spc="300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«О</a:t>
            </a:r>
            <a:r>
              <a:rPr sz="2000" spc="300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внесении</a:t>
            </a:r>
            <a:r>
              <a:rPr sz="2000" spc="305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изменения</a:t>
            </a:r>
            <a:r>
              <a:rPr sz="2000" spc="300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в</a:t>
            </a:r>
            <a:r>
              <a:rPr sz="2000" spc="305" dirty="0">
                <a:latin typeface="Georgia"/>
                <a:cs typeface="Georgia"/>
              </a:rPr>
              <a:t>  </a:t>
            </a:r>
            <a:r>
              <a:rPr sz="2000" spc="-10" dirty="0">
                <a:latin typeface="Georgia"/>
                <a:cs typeface="Georgia"/>
              </a:rPr>
              <a:t>приказ </a:t>
            </a:r>
            <a:r>
              <a:rPr sz="2000" dirty="0">
                <a:latin typeface="Georgia"/>
                <a:cs typeface="Georgia"/>
              </a:rPr>
              <a:t>департамента</a:t>
            </a:r>
            <a:r>
              <a:rPr sz="2000" spc="95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образования</a:t>
            </a:r>
            <a:r>
              <a:rPr sz="2000" spc="100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Ярославской</a:t>
            </a:r>
            <a:r>
              <a:rPr sz="2000" spc="100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области</a:t>
            </a:r>
            <a:r>
              <a:rPr sz="2000" spc="95" dirty="0">
                <a:latin typeface="Georgia"/>
                <a:cs typeface="Georgia"/>
              </a:rPr>
              <a:t>  </a:t>
            </a:r>
            <a:r>
              <a:rPr sz="2000" dirty="0">
                <a:latin typeface="Georgia"/>
                <a:cs typeface="Georgia"/>
              </a:rPr>
              <a:t>от</a:t>
            </a:r>
            <a:r>
              <a:rPr sz="2000" spc="95" dirty="0">
                <a:latin typeface="Georgia"/>
                <a:cs typeface="Georgia"/>
              </a:rPr>
              <a:t>  </a:t>
            </a:r>
            <a:r>
              <a:rPr sz="2000" spc="-10" dirty="0">
                <a:latin typeface="Georgia"/>
                <a:cs typeface="Georgia"/>
              </a:rPr>
              <a:t>19.11.2014</a:t>
            </a:r>
            <a:endParaRPr sz="2000">
              <a:latin typeface="Georgia"/>
              <a:cs typeface="Georgia"/>
            </a:endParaRPr>
          </a:p>
          <a:p>
            <a:pPr marL="12700" marR="5715" algn="just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</a:rPr>
              <a:t>№33-</a:t>
            </a:r>
            <a:r>
              <a:rPr sz="2000" dirty="0">
                <a:latin typeface="Georgia"/>
                <a:cs typeface="Georgia"/>
              </a:rPr>
              <a:t>нп»</a:t>
            </a:r>
            <a:r>
              <a:rPr sz="2000" spc="1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утверждена</a:t>
            </a:r>
            <a:r>
              <a:rPr sz="2000" spc="1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новая</a:t>
            </a:r>
            <a:r>
              <a:rPr sz="2000" spc="1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форма</a:t>
            </a:r>
            <a:r>
              <a:rPr sz="2000" spc="1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заявления</a:t>
            </a:r>
            <a:r>
              <a:rPr sz="2000" spc="1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о</a:t>
            </a:r>
            <a:r>
              <a:rPr sz="2000" spc="16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предоставлении </a:t>
            </a:r>
            <a:r>
              <a:rPr sz="2000" dirty="0">
                <a:latin typeface="Georgia"/>
                <a:cs typeface="Georgia"/>
              </a:rPr>
              <a:t>государственной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услуги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«Аттестация</a:t>
            </a:r>
            <a:r>
              <a:rPr sz="2000" spc="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педагогических</a:t>
            </a:r>
            <a:r>
              <a:rPr sz="2000" spc="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работников </a:t>
            </a:r>
            <a:r>
              <a:rPr sz="2000" dirty="0">
                <a:latin typeface="Georgia"/>
                <a:cs typeface="Georgia"/>
              </a:rPr>
              <a:t>организаций</a:t>
            </a:r>
            <a:r>
              <a:rPr sz="2000" spc="580" dirty="0">
                <a:latin typeface="Georgia"/>
                <a:cs typeface="Georgia"/>
              </a:rPr>
              <a:t>    </a:t>
            </a:r>
            <a:r>
              <a:rPr sz="2000" dirty="0">
                <a:latin typeface="Georgia"/>
                <a:cs typeface="Georgia"/>
              </a:rPr>
              <a:t>Ярославской</a:t>
            </a:r>
            <a:r>
              <a:rPr sz="2000" spc="590" dirty="0">
                <a:latin typeface="Georgia"/>
                <a:cs typeface="Georgia"/>
              </a:rPr>
              <a:t>    </a:t>
            </a:r>
            <a:r>
              <a:rPr sz="2000" dirty="0">
                <a:latin typeface="Georgia"/>
                <a:cs typeface="Georgia"/>
              </a:rPr>
              <a:t>области,</a:t>
            </a:r>
            <a:r>
              <a:rPr sz="2000" spc="585" dirty="0">
                <a:latin typeface="Georgia"/>
                <a:cs typeface="Georgia"/>
              </a:rPr>
              <a:t>    </a:t>
            </a:r>
            <a:r>
              <a:rPr sz="2000" spc="-10" dirty="0">
                <a:latin typeface="Georgia"/>
                <a:cs typeface="Georgia"/>
              </a:rPr>
              <a:t>осуществляющих </a:t>
            </a:r>
            <a:r>
              <a:rPr sz="2000" dirty="0">
                <a:latin typeface="Georgia"/>
                <a:cs typeface="Georgia"/>
              </a:rPr>
              <a:t>образовательную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деятельность»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304800"/>
            <a:ext cx="7010400" cy="54056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232" y="693419"/>
            <a:ext cx="7565135" cy="45537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7565135" cy="56327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693419"/>
            <a:ext cx="7565135" cy="439216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455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Georgia</vt:lpstr>
      <vt:lpstr>Wingdings 2</vt:lpstr>
      <vt:lpstr>Lucida Sans Unicode</vt:lpstr>
      <vt:lpstr>Wingdings 3</vt:lpstr>
      <vt:lpstr>Times New Roman</vt:lpstr>
      <vt:lpstr>Wingdings</vt:lpstr>
      <vt:lpstr>Verdana</vt:lpstr>
      <vt:lpstr>Открытая</vt:lpstr>
      <vt:lpstr>«Об изменениях в процедуре предоставления государственной услуги «Аттестация педагогических работников Ярославской области, осуществляющих образовательную деятельность»»</vt:lpstr>
      <vt:lpstr>Основными задачами проведения аттестации являются:</vt:lpstr>
      <vt:lpstr>Основными принципами проведения аттестации являются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процедуре подачи заявления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Михайлова_ДА</dc:creator>
  <cp:lastModifiedBy>USER</cp:lastModifiedBy>
  <cp:revision>4</cp:revision>
  <dcterms:created xsi:type="dcterms:W3CDTF">2022-07-29T07:15:13Z</dcterms:created>
  <dcterms:modified xsi:type="dcterms:W3CDTF">2022-11-03T08:03:37Z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2022-07-29T00:00:00Z</vt:filetime>
  </property>
</Properties>
</file>