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3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3AC62-578D-44A4-84E7-A6E3DCA65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8B0FB-8736-46B0-A148-FDFAB4265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6D5A7-FB09-4484-B299-502111067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3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16F7F-6EEF-4A72-B08C-55387D803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6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49A66-7A82-4684-AFF7-1B87A0347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3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A718-54EE-44CE-A91E-3596557B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7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8C47-AA8C-4153-A227-76ABE0314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5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21094-5A92-43A3-BD17-EB156B92D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3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69070-1BD2-495F-A9E7-9FDFFAF3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7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F89E-5897-404A-95B5-8BF54BE01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1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3571-5E18-4699-8677-A25C3AB8B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54BA761-D773-47AE-838C-A867A1333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362950" cy="5649913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900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900" b="1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800" b="1" smtClean="0">
                <a:solidFill>
                  <a:srgbClr val="800000"/>
                </a:solidFill>
                <a:latin typeface="Monotype Corsiva" pitchFamily="66" charset="0"/>
              </a:rPr>
              <a:t>Конкурс детского творчества</a:t>
            </a: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800" b="1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«</a:t>
            </a:r>
            <a:r>
              <a:rPr lang="ru-RU" sz="3600" b="1" smtClean="0">
                <a:solidFill>
                  <a:srgbClr val="FF0000"/>
                </a:solidFill>
                <a:latin typeface="Monotype Corsiva" pitchFamily="66" charset="0"/>
              </a:rPr>
              <a:t>Дети Мышкина </a:t>
            </a:r>
            <a:r>
              <a:rPr lang="ru-RU" sz="3600" b="1" smtClean="0">
                <a:solidFill>
                  <a:srgbClr val="FF0000"/>
                </a:solidFill>
              </a:rPr>
              <a:t>–</a:t>
            </a:r>
            <a:r>
              <a:rPr lang="ru-RU" sz="3600" b="1" smtClean="0">
                <a:solidFill>
                  <a:srgbClr val="FF0000"/>
                </a:solidFill>
                <a:latin typeface="Monotype Corsiva" pitchFamily="66" charset="0"/>
              </a:rPr>
              <a:t> Музею Мыши</a:t>
            </a:r>
            <a:r>
              <a:rPr lang="ru-RU" sz="3600" b="1" smtClean="0">
                <a:solidFill>
                  <a:srgbClr val="FF0000"/>
                </a:solidFill>
              </a:rPr>
              <a:t>»</a:t>
            </a:r>
            <a:r>
              <a:rPr lang="ru-RU" sz="1400" b="1" smtClean="0">
                <a:solidFill>
                  <a:srgbClr val="FF0000"/>
                </a:solidFill>
                <a:latin typeface="Monotype Corsiva" pitchFamily="66" charset="0"/>
              </a:rPr>
              <a:t>                   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400" b="1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400" b="1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400" b="1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дошкольная группа МДОУ</a:t>
            </a:r>
            <a:r>
              <a:rPr lang="en-US" b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smtClean="0">
                <a:solidFill>
                  <a:srgbClr val="008000"/>
                </a:solidFill>
                <a:latin typeface="Monotype Corsiva" pitchFamily="66" charset="0"/>
              </a:rPr>
              <a:t>детский сад </a:t>
            </a:r>
            <a:r>
              <a:rPr lang="ru-RU" b="1" smtClean="0">
                <a:solidFill>
                  <a:srgbClr val="008000"/>
                </a:solidFill>
              </a:rPr>
              <a:t>«</a:t>
            </a:r>
            <a:r>
              <a:rPr lang="ru-RU" b="1" smtClean="0">
                <a:solidFill>
                  <a:srgbClr val="008000"/>
                </a:solidFill>
                <a:latin typeface="Monotype Corsiva" pitchFamily="66" charset="0"/>
              </a:rPr>
              <a:t>Тополёк</a:t>
            </a:r>
            <a:r>
              <a:rPr lang="ru-RU" b="1" smtClean="0">
                <a:solidFill>
                  <a:srgbClr val="008000"/>
                </a:solidFill>
              </a:rPr>
              <a:t>»</a:t>
            </a: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  <a:t>             </a:t>
            </a:r>
            <a:endParaRPr lang="en-US" sz="1800" b="1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4800" b="1" smtClean="0">
                <a:solidFill>
                  <a:schemeClr val="bg2"/>
                </a:solidFill>
              </a:rPr>
              <a:t>«</a:t>
            </a:r>
            <a:r>
              <a:rPr lang="ru-RU" sz="4800" b="1" smtClean="0">
                <a:solidFill>
                  <a:schemeClr val="bg2"/>
                </a:solidFill>
                <a:latin typeface="Monotype Corsiva" pitchFamily="66" charset="0"/>
              </a:rPr>
              <a:t>Мышиные хвостики</a:t>
            </a:r>
            <a:r>
              <a:rPr lang="ru-RU" sz="4800" b="1" smtClean="0">
                <a:solidFill>
                  <a:schemeClr val="bg2"/>
                </a:solidFill>
              </a:rPr>
              <a:t>»</a:t>
            </a:r>
            <a:endParaRPr lang="ru-RU" sz="4800" b="1" smtClean="0">
              <a:solidFill>
                <a:schemeClr val="bg2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b="1" smtClean="0">
              <a:solidFill>
                <a:schemeClr val="bg2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8000"/>
                </a:solidFill>
                <a:latin typeface="Monotype Corsiva" pitchFamily="66" charset="0"/>
              </a:rPr>
              <a:t>представляет вниманию свой незабываемый </a:t>
            </a:r>
            <a:r>
              <a:rPr lang="ru-RU" sz="4400" b="1" smtClean="0">
                <a:solidFill>
                  <a:srgbClr val="008000"/>
                </a:solidFill>
                <a:latin typeface="Monotype Corsiva" pitchFamily="66" charset="0"/>
              </a:rPr>
              <a:t>мышиный</a:t>
            </a:r>
            <a:r>
              <a:rPr lang="ru-RU" sz="2800" b="1" smtClean="0">
                <a:solidFill>
                  <a:srgbClr val="008000"/>
                </a:solidFill>
                <a:latin typeface="Monotype Corsiva" pitchFamily="66" charset="0"/>
              </a:rPr>
              <a:t> день в любимом саду!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chemeClr val="bg2"/>
                </a:solidFill>
                <a:latin typeface="Monotype Corsiva" pitchFamily="66" charset="0"/>
              </a:rPr>
              <a:t>Составитель: Фокина А.С., воспитатель первой квалификационной категории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chemeClr val="bg2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Мышкин,2019г.</a:t>
            </a:r>
          </a:p>
        </p:txBody>
      </p:sp>
      <p:pic>
        <p:nvPicPr>
          <p:cNvPr id="21507" name="Picture 3" descr="8iG6ozg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57788"/>
            <a:ext cx="2592388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917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5148263" y="1125538"/>
            <a:ext cx="31686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latin typeface="Monotype Corsiva" pitchFamily="66" charset="0"/>
              </a:rPr>
              <a:t>Если кашу есть с улыбкой,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То она намного слаще,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В миллионы раз вкуснее,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И кончается быстрей. </a:t>
            </a:r>
          </a:p>
          <a:p>
            <a:pPr eaLnBrk="1" hangingPunct="1"/>
            <a:endParaRPr lang="ru-RU" sz="3600">
              <a:latin typeface="Monotype Corsiva" pitchFamily="66" charset="0"/>
            </a:endParaRPr>
          </a:p>
        </p:txBody>
      </p:sp>
      <p:pic>
        <p:nvPicPr>
          <p:cNvPr id="3076" name="Picture 7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10152063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4857750" y="1185863"/>
            <a:ext cx="37861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008000"/>
                </a:solidFill>
                <a:latin typeface="Monotype Corsiva" pitchFamily="66" charset="0"/>
              </a:rPr>
              <a:t>Если кашу есть с улыбкой,</a:t>
            </a:r>
            <a:br>
              <a:rPr lang="ru-RU" sz="36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600">
                <a:solidFill>
                  <a:srgbClr val="008000"/>
                </a:solidFill>
                <a:latin typeface="Monotype Corsiva" pitchFamily="66" charset="0"/>
              </a:rPr>
              <a:t>То она намного слаще,</a:t>
            </a:r>
            <a:br>
              <a:rPr lang="ru-RU" sz="36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600">
                <a:solidFill>
                  <a:srgbClr val="008000"/>
                </a:solidFill>
                <a:latin typeface="Monotype Corsiva" pitchFamily="66" charset="0"/>
              </a:rPr>
              <a:t>В миллионы раз вкуснее,</a:t>
            </a:r>
            <a:br>
              <a:rPr lang="ru-RU" sz="36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600">
                <a:solidFill>
                  <a:srgbClr val="008000"/>
                </a:solidFill>
                <a:latin typeface="Monotype Corsiva" pitchFamily="66" charset="0"/>
              </a:rPr>
              <a:t>И кончается быстрей.</a:t>
            </a:r>
          </a:p>
        </p:txBody>
      </p:sp>
      <p:sp>
        <p:nvSpPr>
          <p:cNvPr id="3078" name="AutoShape 11" descr="%D0%BC%D1%8B%D1%88%D1%8C-%D1%88%D0%B5%D1%84-%D0%BF%D0%BE%D0%B2%D0%B0%D1%80%D0%B0-%D1%88%D0%B0%D1%80%D0%B6%D0%B0-4338956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9" name="Picture 13" descr="C:\Users\Тополек\Desktop\е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8"/>
            <a:ext cx="40005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86250"/>
            <a:ext cx="22685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917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48263" y="1125538"/>
            <a:ext cx="31686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latin typeface="Monotype Corsiva" pitchFamily="66" charset="0"/>
              </a:rPr>
              <a:t>Если кашу есть с улыбкой,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То она намного слаще,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В миллионы раз вкуснее,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И кончается быстрей. </a:t>
            </a:r>
          </a:p>
          <a:p>
            <a:pPr eaLnBrk="1" hangingPunct="1"/>
            <a:endParaRPr lang="ru-RU" sz="3600">
              <a:latin typeface="Monotype Corsiva" pitchFamily="66" charset="0"/>
            </a:endParaRPr>
          </a:p>
        </p:txBody>
      </p:sp>
      <p:pic>
        <p:nvPicPr>
          <p:cNvPr id="4100" name="Picture 4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428625"/>
            <a:ext cx="10080625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4214813"/>
            <a:ext cx="26908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857875" y="571500"/>
            <a:ext cx="3071813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Почитай нам, мышка,  сказки, </a:t>
            </a:r>
          </a:p>
          <a:p>
            <a:pPr eaLnBrk="1" hangingPunct="1"/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МЫ потом закроем глазки, Будет сниться нам во сне, </a:t>
            </a:r>
          </a:p>
          <a:p>
            <a:pPr eaLnBrk="1" hangingPunct="1"/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Будто на лихом коне </a:t>
            </a:r>
          </a:p>
          <a:p>
            <a:pPr eaLnBrk="1" hangingPunct="1"/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Скачем мы на бой с Кощеем, Или с трёхголовым Змеем. Побеждаем в сказке зло, </a:t>
            </a:r>
          </a:p>
          <a:p>
            <a:pPr eaLnBrk="1" hangingPunct="1"/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Людям делаем добро. </a:t>
            </a:r>
          </a:p>
          <a:p>
            <a:pPr eaLnBrk="1" hangingPunct="1"/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Все мышата это знают – Сказки в жизни помогают.</a:t>
            </a:r>
          </a:p>
        </p:txBody>
      </p:sp>
      <p:pic>
        <p:nvPicPr>
          <p:cNvPr id="4103" name="Picture 7" descr="C:\Users\Тополек\Desktop\чт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0063"/>
            <a:ext cx="578167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917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48263" y="1125538"/>
            <a:ext cx="31686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latin typeface="Monotype Corsiva" pitchFamily="66" charset="0"/>
              </a:rPr>
              <a:t>Если кашу есть с улыбкой,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То она намного слаще,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В миллионы раз вкуснее,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И кончается быстрей. </a:t>
            </a:r>
          </a:p>
          <a:p>
            <a:pPr eaLnBrk="1" hangingPunct="1"/>
            <a:endParaRPr lang="ru-RU" sz="3600">
              <a:latin typeface="Monotype Corsiva" pitchFamily="66" charset="0"/>
            </a:endParaRPr>
          </a:p>
        </p:txBody>
      </p:sp>
      <p:pic>
        <p:nvPicPr>
          <p:cNvPr id="5124" name="Picture 4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-242888"/>
            <a:ext cx="10080625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%D0%9C%D1%8B%D1%88%D0%B0%D1%82%D0%B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5143500"/>
            <a:ext cx="2127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000750" y="857250"/>
            <a:ext cx="250031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Monotype Corsiva" pitchFamily="66" charset="0"/>
              </a:rPr>
              <a:t> </a:t>
            </a:r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Решил мы полить цветы,</a:t>
            </a:r>
            <a:br>
              <a:rPr lang="ru-RU" sz="24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Налили мы в ведро воды.</a:t>
            </a:r>
            <a:br>
              <a:rPr lang="ru-RU" sz="24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Пейте воду, вьюны,</a:t>
            </a:r>
            <a:br>
              <a:rPr lang="ru-RU" sz="24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Да растите зелены.</a:t>
            </a:r>
          </a:p>
          <a:p>
            <a:pPr eaLnBrk="1" hangingPunct="1"/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Цветите, как в сказке,</a:t>
            </a:r>
            <a:br>
              <a:rPr lang="ru-RU" sz="24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Анютины глазки.</a:t>
            </a:r>
            <a:br>
              <a:rPr lang="ru-RU" sz="24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Вырастай хорошим,</a:t>
            </a:r>
            <a:br>
              <a:rPr lang="ru-RU" sz="24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Душистый горошек!</a:t>
            </a:r>
          </a:p>
        </p:txBody>
      </p:sp>
      <p:pic>
        <p:nvPicPr>
          <p:cNvPr id="5127" name="Picture 9" descr="C:\Users\Тополек\Desktop\цвет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785813"/>
            <a:ext cx="57340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917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48263" y="1125538"/>
            <a:ext cx="31686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latin typeface="Monotype Corsiva" pitchFamily="66" charset="0"/>
              </a:rPr>
              <a:t>Если кашу есть с улыбкой,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То она намного слаще,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В миллионы раз вкуснее,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И кончается быстрей. </a:t>
            </a:r>
          </a:p>
          <a:p>
            <a:pPr eaLnBrk="1" hangingPunct="1"/>
            <a:endParaRPr lang="ru-RU" sz="3600">
              <a:latin typeface="Monotype Corsiva" pitchFamily="66" charset="0"/>
            </a:endParaRPr>
          </a:p>
        </p:txBody>
      </p:sp>
      <p:pic>
        <p:nvPicPr>
          <p:cNvPr id="6148" name="Picture 4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10152063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6429375" y="1071563"/>
            <a:ext cx="2286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8000"/>
                </a:solidFill>
                <a:latin typeface="Monotype Corsiva" pitchFamily="66" charset="0"/>
              </a:rPr>
              <a:t>Песня — чудо, песня — свет,</a:t>
            </a:r>
          </a:p>
          <a:p>
            <a:pPr eaLnBrk="1" hangingPunct="1"/>
            <a:r>
              <a:rPr lang="ru-RU" sz="2800">
                <a:solidFill>
                  <a:srgbClr val="008000"/>
                </a:solidFill>
                <a:latin typeface="Monotype Corsiva" pitchFamily="66" charset="0"/>
              </a:rPr>
              <a:t>На любой вопрос ответ,</a:t>
            </a:r>
          </a:p>
          <a:p>
            <a:pPr eaLnBrk="1" hangingPunct="1"/>
            <a:r>
              <a:rPr lang="ru-RU" sz="2800">
                <a:solidFill>
                  <a:srgbClr val="008000"/>
                </a:solidFill>
                <a:latin typeface="Monotype Corsiva" pitchFamily="66" charset="0"/>
              </a:rPr>
              <a:t>Песня — радость, удивленье,</a:t>
            </a:r>
          </a:p>
          <a:p>
            <a:pPr eaLnBrk="1" hangingPunct="1"/>
            <a:r>
              <a:rPr lang="ru-RU" sz="2800">
                <a:solidFill>
                  <a:srgbClr val="008000"/>
                </a:solidFill>
                <a:latin typeface="Monotype Corsiva" pitchFamily="66" charset="0"/>
              </a:rPr>
              <a:t>Песня — мыслей отраженье.</a:t>
            </a:r>
          </a:p>
        </p:txBody>
      </p:sp>
      <p:pic>
        <p:nvPicPr>
          <p:cNvPr id="6150" name="Picture 8" descr="C:\Users\Тополек\Desktop\пес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785813"/>
            <a:ext cx="62801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resize?src=%2Fdata%2Fb9%2F61%2F67%2Fec%2Fb96167ec02e12332bda2a10ce124725b6e964552adb58742d3e23019ff8c795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038"/>
            <a:ext cx="23336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917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48263" y="1125538"/>
            <a:ext cx="31686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latin typeface="Monotype Corsiva" pitchFamily="66" charset="0"/>
              </a:rPr>
              <a:t>Если кашу есть с улыбкой,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То она намного слаще,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В миллионы раз вкуснее,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И кончается быстрей. </a:t>
            </a:r>
          </a:p>
          <a:p>
            <a:pPr eaLnBrk="1" hangingPunct="1"/>
            <a:endParaRPr lang="ru-RU" sz="3600">
              <a:latin typeface="Monotype Corsiva" pitchFamily="66" charset="0"/>
            </a:endParaRPr>
          </a:p>
        </p:txBody>
      </p:sp>
      <p:pic>
        <p:nvPicPr>
          <p:cNvPr id="7172" name="Picture 4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10009188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859338" y="836613"/>
            <a:ext cx="367347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8000"/>
                </a:solidFill>
                <a:latin typeface="Monotype Corsiva" pitchFamily="66" charset="0"/>
              </a:rPr>
              <a:t>Глазки спят и щечки спят</a:t>
            </a:r>
            <a:br>
              <a:rPr lang="ru-RU" sz="32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>
                <a:solidFill>
                  <a:srgbClr val="008000"/>
                </a:solidFill>
                <a:latin typeface="Monotype Corsiva" pitchFamily="66" charset="0"/>
              </a:rPr>
              <a:t>У усталых мышат.</a:t>
            </a:r>
            <a:br>
              <a:rPr lang="ru-RU" sz="32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>
                <a:solidFill>
                  <a:srgbClr val="008000"/>
                </a:solidFill>
                <a:latin typeface="Monotype Corsiva" pitchFamily="66" charset="0"/>
              </a:rPr>
              <a:t>Спят реснички и ладошки,</a:t>
            </a:r>
            <a:br>
              <a:rPr lang="ru-RU" sz="32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>
                <a:solidFill>
                  <a:srgbClr val="008000"/>
                </a:solidFill>
                <a:latin typeface="Monotype Corsiva" pitchFamily="66" charset="0"/>
              </a:rPr>
              <a:t>Спят животики и ножки.</a:t>
            </a:r>
            <a:br>
              <a:rPr lang="ru-RU" sz="32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>
                <a:solidFill>
                  <a:srgbClr val="008000"/>
                </a:solidFill>
                <a:latin typeface="Monotype Corsiva" pitchFamily="66" charset="0"/>
              </a:rPr>
              <a:t>Спят кудряшки, ручки спят,</a:t>
            </a:r>
            <a:br>
              <a:rPr lang="ru-RU" sz="32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>
                <a:solidFill>
                  <a:srgbClr val="008000"/>
                </a:solidFill>
                <a:latin typeface="Monotype Corsiva" pitchFamily="66" charset="0"/>
              </a:rPr>
              <a:t>Только носики сопят.</a:t>
            </a:r>
            <a:r>
              <a:rPr lang="ru-RU" sz="3600">
                <a:latin typeface="Monotype Corsiva" pitchFamily="66" charset="0"/>
              </a:rPr>
              <a:t> </a:t>
            </a:r>
          </a:p>
        </p:txBody>
      </p:sp>
      <p:pic>
        <p:nvPicPr>
          <p:cNvPr id="7174" name="Picture 8" descr="C:\Users\Тополек\Desktop\с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14375"/>
            <a:ext cx="40005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052-12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0750"/>
            <a:ext cx="234156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917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48263" y="1125538"/>
            <a:ext cx="31686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latin typeface="Monotype Corsiva" pitchFamily="66" charset="0"/>
              </a:rPr>
              <a:t>Если кашу есть с улыбкой,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То она намного слаще,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В миллионы раз вкуснее,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И кончается быстрей. </a:t>
            </a:r>
          </a:p>
          <a:p>
            <a:pPr eaLnBrk="1" hangingPunct="1"/>
            <a:endParaRPr lang="ru-RU" sz="3600">
              <a:latin typeface="Monotype Corsiva" pitchFamily="66" charset="0"/>
            </a:endParaRPr>
          </a:p>
        </p:txBody>
      </p:sp>
      <p:pic>
        <p:nvPicPr>
          <p:cNvPr id="8196" name="Picture 4" descr="&amp;Dcy;&amp;iecy;&amp;tcy;&amp;scy;&amp;kcy;&amp;acy;&amp;yacy; &amp;fcy;&amp;ocy;&amp;tcy;&amp;ocy;&amp;rcy;&amp;acy;&amp;mcy;&amp;kcy;&amp;a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10009188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pic_a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78313"/>
            <a:ext cx="355917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429125" y="1000125"/>
            <a:ext cx="3814763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8000"/>
                </a:solidFill>
                <a:latin typeface="Monotype Corsiva" pitchFamily="66" charset="0"/>
              </a:rPr>
              <a:t>Кто с зарядкой дружит смело,</a:t>
            </a:r>
            <a:br>
              <a:rPr lang="ru-RU" sz="32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>
                <a:solidFill>
                  <a:srgbClr val="008000"/>
                </a:solidFill>
                <a:latin typeface="Monotype Corsiva" pitchFamily="66" charset="0"/>
              </a:rPr>
              <a:t>Кто с утра прогонит лень,</a:t>
            </a:r>
            <a:br>
              <a:rPr lang="ru-RU" sz="32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>
                <a:solidFill>
                  <a:srgbClr val="008000"/>
                </a:solidFill>
                <a:latin typeface="Monotype Corsiva" pitchFamily="66" charset="0"/>
              </a:rPr>
              <a:t>Будет смелым и умелым,</a:t>
            </a:r>
            <a:br>
              <a:rPr lang="ru-RU" sz="320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>
                <a:solidFill>
                  <a:srgbClr val="008000"/>
                </a:solidFill>
                <a:latin typeface="Monotype Corsiva" pitchFamily="66" charset="0"/>
              </a:rPr>
              <a:t>И веселым целый день.</a:t>
            </a:r>
            <a:r>
              <a:rPr lang="ru-RU" sz="320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8199" name="Picture 8" descr="C:\Users\Тополек\Desktop\заряд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42938"/>
            <a:ext cx="4214812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181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Monotype Corsiva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WinXPProSP3</dc:creator>
  <cp:lastModifiedBy>Admin</cp:lastModifiedBy>
  <cp:revision>33</cp:revision>
  <dcterms:created xsi:type="dcterms:W3CDTF">2019-06-23T05:14:34Z</dcterms:created>
  <dcterms:modified xsi:type="dcterms:W3CDTF">2019-06-29T17:23:21Z</dcterms:modified>
</cp:coreProperties>
</file>