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58FC4E-86A9-483E-BA13-63466CB00056}" type="datetimeFigureOut">
              <a:rPr lang="ru-RU" smtClean="0"/>
              <a:pPr/>
              <a:t>23.10.2020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47761A-0C77-44CA-AAB1-182094A21CA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8FC4E-86A9-483E-BA13-63466CB00056}" type="datetimeFigureOut">
              <a:rPr lang="ru-RU" smtClean="0"/>
              <a:pPr/>
              <a:t>23.10.2020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7761A-0C77-44CA-AAB1-182094A21CA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Рабочий стол\ФОН 3.pn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ctrTitle"/>
          </p:nvPr>
        </p:nvSpPr>
        <p:spPr>
          <a:xfrm>
            <a:off x="1619672" y="1844824"/>
            <a:ext cx="6838528" cy="722511"/>
          </a:xfrm>
        </p:spPr>
        <p:txBody>
          <a:bodyPr>
            <a:noAutofit/>
          </a:bodyPr>
          <a:lstStyle/>
          <a:p>
            <a:r>
              <a:rPr lang="ru-RU" sz="4000" b="1" dirty="0" smtClean="0">
                <a:latin typeface="Times New Roman" pitchFamily="18" charset="0"/>
                <a:cs typeface="Times New Roman" pitchFamily="18" charset="0"/>
              </a:rPr>
              <a:t>Тема: «Аппликация из бумаги в ДОУ»</a:t>
            </a:r>
            <a:endParaRPr lang="ru-RU" sz="40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743200" y="3933056"/>
            <a:ext cx="6400800" cy="1752600"/>
          </a:xfrm>
        </p:spPr>
        <p:txBody>
          <a:bodyPr/>
          <a:lstStyle/>
          <a:p>
            <a:pPr algn="r"/>
            <a:r>
              <a:rPr lang="ru-RU" sz="2800" dirty="0" smtClean="0">
                <a:solidFill>
                  <a:schemeClr val="tx1"/>
                </a:solidFill>
                <a:latin typeface="Times New Roman" pitchFamily="18" charset="0"/>
                <a:cs typeface="Times New Roman" pitchFamily="18" charset="0"/>
              </a:rPr>
              <a:t>Исполнитель:</a:t>
            </a:r>
            <a:r>
              <a:rPr lang="ru-RU"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Ильина </a:t>
            </a:r>
          </a:p>
          <a:p>
            <a:pPr algn="r"/>
            <a:r>
              <a:rPr lang="ru-RU" sz="2400" dirty="0" smtClean="0">
                <a:solidFill>
                  <a:schemeClr val="tx1"/>
                </a:solidFill>
                <a:latin typeface="Times New Roman" pitchFamily="18" charset="0"/>
                <a:cs typeface="Times New Roman" pitchFamily="18" charset="0"/>
              </a:rPr>
              <a:t>Анжела Ивановна</a:t>
            </a:r>
          </a:p>
        </p:txBody>
      </p:sp>
      <p:sp>
        <p:nvSpPr>
          <p:cNvPr id="6" name="TextBox 5"/>
          <p:cNvSpPr txBox="1"/>
          <p:nvPr/>
        </p:nvSpPr>
        <p:spPr>
          <a:xfrm>
            <a:off x="2483768" y="6165304"/>
            <a:ext cx="3600400" cy="646331"/>
          </a:xfrm>
          <a:prstGeom prst="rect">
            <a:avLst/>
          </a:prstGeom>
          <a:noFill/>
        </p:spPr>
        <p:txBody>
          <a:bodyPr wrap="square" rtlCol="0">
            <a:spAutoFit/>
          </a:bodyPr>
          <a:lstStyle/>
          <a:p>
            <a:pPr algn="ctr"/>
            <a:endParaRPr lang="ru-RU" smtClean="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475656" y="764704"/>
            <a:ext cx="6336704" cy="1512168"/>
          </a:xfrm>
        </p:spPr>
        <p:txBody>
          <a:bodyPr>
            <a:normAutofit fontScale="90000"/>
          </a:bodyPr>
          <a:lstStyle/>
          <a:p>
            <a:pPr algn="l"/>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u="sng" dirty="0" smtClean="0">
                <a:latin typeface="Times New Roman" pitchFamily="18" charset="0"/>
                <a:cs typeface="Times New Roman" pitchFamily="18" charset="0"/>
              </a:rPr>
              <a:t/>
            </a:r>
            <a:br>
              <a:rPr lang="ru-RU" sz="2000" b="1" u="sng" dirty="0" smtClean="0">
                <a:latin typeface="Times New Roman" pitchFamily="18" charset="0"/>
                <a:cs typeface="Times New Roman" pitchFamily="18" charset="0"/>
              </a:rPr>
            </a:br>
            <a:r>
              <a:rPr lang="ru-RU" sz="2000" b="1" u="sng" dirty="0">
                <a:latin typeface="Times New Roman" pitchFamily="18" charset="0"/>
                <a:cs typeface="Times New Roman" pitchFamily="18" charset="0"/>
              </a:rPr>
              <a:t/>
            </a:r>
            <a:br>
              <a:rPr lang="ru-RU" sz="2000" b="1" u="sng" dirty="0">
                <a:latin typeface="Times New Roman" pitchFamily="18" charset="0"/>
                <a:cs typeface="Times New Roman" pitchFamily="18" charset="0"/>
              </a:rPr>
            </a:br>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Аппликация</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(от латинского </a:t>
            </a:r>
            <a:r>
              <a:rPr lang="ru-RU" sz="2000" dirty="0" err="1">
                <a:latin typeface="Times New Roman" pitchFamily="18" charset="0"/>
                <a:cs typeface="Times New Roman" pitchFamily="18" charset="0"/>
              </a:rPr>
              <a:t>applicatio</a:t>
            </a:r>
            <a:r>
              <a:rPr lang="ru-RU" sz="2000" dirty="0">
                <a:latin typeface="Times New Roman" pitchFamily="18" charset="0"/>
                <a:cs typeface="Times New Roman" pitchFamily="18" charset="0"/>
              </a:rPr>
              <a:t> - накладывание) - это способ создания художественных изображений из различных форм, фигур, вырезанных из какого-либо материала и наклеенных или нашитых на соответствующий фон</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Аппликация</a:t>
            </a:r>
            <a:r>
              <a:rPr lang="ru-RU" sz="2000" dirty="0">
                <a:latin typeface="Times New Roman" pitchFamily="18" charset="0"/>
                <a:cs typeface="Times New Roman" pitchFamily="18" charset="0"/>
              </a:rPr>
              <a:t>, направлена на формирование у детей определенных знаний, развитие умений, отработку навыков и воспитание личности. Специфика аппликации дает возможность усваивать знания о цвете, строении предметов, их величине, о плоскостной форме и композиции. В аппликации есть возможность передвигать вырезанные формы, сравнивать, накладывая одну форму на другую. Это позволяет быстрее приобрести композиционные знания и умения. Индивидуальные и коллективные формы аппликации могут быть различного содержания. </a:t>
            </a:r>
            <a:r>
              <a:rPr lang="ru-RU" sz="1600" dirty="0"/>
              <a:t/>
            </a:r>
            <a:br>
              <a:rPr lang="ru-RU" sz="1600" dirty="0"/>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619672" y="836712"/>
            <a:ext cx="6336704" cy="1944216"/>
          </a:xfrm>
        </p:spPr>
        <p:txBody>
          <a:bodyPr>
            <a:noAutofit/>
          </a:bodyPr>
          <a:lstStyle/>
          <a:p>
            <a:pPr algn="l"/>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Виды аппликации из бумаги:</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1. Предметная аппликация</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К </a:t>
            </a:r>
            <a:r>
              <a:rPr lang="ru-RU" sz="1800" b="1" dirty="0">
                <a:latin typeface="Times New Roman" pitchFamily="18" charset="0"/>
                <a:cs typeface="Times New Roman" pitchFamily="18" charset="0"/>
              </a:rPr>
              <a:t>предметной</a:t>
            </a:r>
            <a:r>
              <a:rPr lang="ru-RU" sz="1800" dirty="0">
                <a:latin typeface="Times New Roman" pitchFamily="18" charset="0"/>
                <a:cs typeface="Times New Roman" pitchFamily="18" charset="0"/>
              </a:rPr>
              <a:t> аппликации относится вырезание </a:t>
            </a:r>
            <a:r>
              <a:rPr lang="ru-RU" sz="1800" dirty="0" smtClean="0">
                <a:latin typeface="Times New Roman" pitchFamily="18" charset="0"/>
                <a:cs typeface="Times New Roman" pitchFamily="18" charset="0"/>
              </a:rPr>
              <a:t>изображений</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симметричного </a:t>
            </a:r>
            <a:r>
              <a:rPr lang="ru-RU" sz="1800" dirty="0">
                <a:latin typeface="Times New Roman" pitchFamily="18" charset="0"/>
                <a:cs typeface="Times New Roman" pitchFamily="18" charset="0"/>
              </a:rPr>
              <a:t>строения из одноцветной бумаги (листья сложной и простой формы, прямые и изогнутые ветки, вазы разных форм, вырезание деревьев, вырезание из бумаги, сложенной несколько раз; вырезание многоцветной аппликации</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3074" name="Picture 2" descr="D:\Рабочий стол\Applikatsii-iz-bumagi-34.jpg"/>
          <p:cNvPicPr>
            <a:picLocks noChangeAspect="1" noChangeArrowheads="1"/>
          </p:cNvPicPr>
          <p:nvPr/>
        </p:nvPicPr>
        <p:blipFill>
          <a:blip r:embed="rId3" cstate="print"/>
          <a:srcRect/>
          <a:stretch>
            <a:fillRect/>
          </a:stretch>
        </p:blipFill>
        <p:spPr bwMode="auto">
          <a:xfrm>
            <a:off x="1907704" y="3654042"/>
            <a:ext cx="1656184" cy="2267854"/>
          </a:xfrm>
          <a:prstGeom prst="rect">
            <a:avLst/>
          </a:prstGeom>
          <a:noFill/>
        </p:spPr>
      </p:pic>
      <p:pic>
        <p:nvPicPr>
          <p:cNvPr id="3075" name="Picture 3" descr="D:\Рабочий стол\img-QGcXOB.jpg"/>
          <p:cNvPicPr>
            <a:picLocks noChangeAspect="1" noChangeArrowheads="1"/>
          </p:cNvPicPr>
          <p:nvPr/>
        </p:nvPicPr>
        <p:blipFill>
          <a:blip r:embed="rId4" cstate="print"/>
          <a:srcRect/>
          <a:stretch>
            <a:fillRect/>
          </a:stretch>
        </p:blipFill>
        <p:spPr bwMode="auto">
          <a:xfrm>
            <a:off x="4932040" y="3658772"/>
            <a:ext cx="1800200" cy="231454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475656" y="274638"/>
            <a:ext cx="6264696" cy="1143000"/>
          </a:xfrm>
        </p:spPr>
        <p:txBody>
          <a:bodyPr>
            <a:normAutofit fontScale="90000"/>
          </a:bodyPr>
          <a:lstStyle/>
          <a:p>
            <a:pPr algn="l"/>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2. Декоративная аппликация</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b="1" dirty="0">
                <a:latin typeface="Times New Roman" pitchFamily="18" charset="0"/>
                <a:cs typeface="Times New Roman" pitchFamily="18" charset="0"/>
              </a:rPr>
              <a:t>Декоративность</a:t>
            </a:r>
            <a:r>
              <a:rPr lang="ru-RU" sz="2000" dirty="0">
                <a:latin typeface="Times New Roman" pitchFamily="18" charset="0"/>
                <a:cs typeface="Times New Roman" pitchFamily="18" charset="0"/>
              </a:rPr>
              <a:t> (от латинского слова </a:t>
            </a:r>
            <a:r>
              <a:rPr lang="ru-RU" sz="2000" dirty="0" err="1">
                <a:latin typeface="Times New Roman" pitchFamily="18" charset="0"/>
                <a:cs typeface="Times New Roman" pitchFamily="18" charset="0"/>
              </a:rPr>
              <a:t>decorare</a:t>
            </a:r>
            <a:r>
              <a:rPr lang="ru-RU" sz="2000" dirty="0">
                <a:latin typeface="Times New Roman" pitchFamily="18" charset="0"/>
                <a:cs typeface="Times New Roman" pitchFamily="18" charset="0"/>
              </a:rPr>
              <a:t> — украшать) — способ создания изображений, отличающихся орнаментальностью, обобщенностью форм, цветовой насыщенностью.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Цвет </a:t>
            </a:r>
            <a:r>
              <a:rPr lang="ru-RU" sz="1600" dirty="0">
                <a:latin typeface="Times New Roman" pitchFamily="18" charset="0"/>
                <a:cs typeface="Times New Roman" pitchFamily="18" charset="0"/>
              </a:rPr>
              <a:t>может быть реальным и условным. </a:t>
            </a:r>
            <a:r>
              <a:rPr lang="ru-RU" sz="1600" dirty="0" smtClean="0">
                <a:latin typeface="Times New Roman" pitchFamily="18" charset="0"/>
                <a:cs typeface="Times New Roman" pitchFamily="18" charset="0"/>
              </a:rPr>
              <a:t>Красивы </a:t>
            </a:r>
            <a:r>
              <a:rPr lang="ru-RU" sz="1600" dirty="0">
                <a:latin typeface="Times New Roman" pitchFamily="18" charset="0"/>
                <a:cs typeface="Times New Roman" pitchFamily="18" charset="0"/>
              </a:rPr>
              <a:t>декоративные аппликации на сувенирах из бумаги: коробках, познавательных открытках, закладках, адресах. Декоративными аппликациями оформляют альбомы, папки, стенды, стенные газеты. Праздничный вид имеют помещения, оформленные декоративными аппликациями по мотивам национальных орнаментов или дымковской, городецкой, </a:t>
            </a:r>
            <a:r>
              <a:rPr lang="ru-RU" sz="1600" dirty="0" err="1">
                <a:latin typeface="Times New Roman" pitchFamily="18" charset="0"/>
                <a:cs typeface="Times New Roman" pitchFamily="18" charset="0"/>
              </a:rPr>
              <a:t>жостовской</a:t>
            </a:r>
            <a:r>
              <a:rPr lang="ru-RU" sz="1600" dirty="0">
                <a:latin typeface="Times New Roman" pitchFamily="18" charset="0"/>
                <a:cs typeface="Times New Roman" pitchFamily="18" charset="0"/>
              </a:rPr>
              <a:t>, хохломской росписей.</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Большое значение для декоративной аппликации имеет подбор образцов. </a:t>
            </a:r>
            <a:r>
              <a:rPr lang="ru-RU" sz="1600" i="1" dirty="0">
                <a:latin typeface="Times New Roman" pitchFamily="18" charset="0"/>
                <a:cs typeface="Times New Roman" pitchFamily="18" charset="0"/>
              </a:rPr>
              <a:t>Наглядный материал надо постоянно </a:t>
            </a:r>
            <a:r>
              <a:rPr lang="ru-RU" sz="1600" i="1" dirty="0" smtClean="0">
                <a:latin typeface="Times New Roman" pitchFamily="18" charset="0"/>
                <a:cs typeface="Times New Roman" pitchFamily="18" charset="0"/>
              </a:rPr>
              <a:t>накапливать: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-делать </a:t>
            </a:r>
            <a:r>
              <a:rPr lang="ru-RU" sz="1600" dirty="0">
                <a:latin typeface="Times New Roman" pitchFamily="18" charset="0"/>
                <a:cs typeface="Times New Roman" pitchFamily="18" charset="0"/>
              </a:rPr>
              <a:t>вырезки, зарисовки из журналов</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книг,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где </a:t>
            </a:r>
            <a:r>
              <a:rPr lang="ru-RU" sz="1600" dirty="0">
                <a:latin typeface="Times New Roman" pitchFamily="18" charset="0"/>
                <a:cs typeface="Times New Roman" pitchFamily="18" charset="0"/>
              </a:rPr>
              <a:t>печатаются рисунки,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-фотографии </a:t>
            </a:r>
            <a:r>
              <a:rPr lang="ru-RU" sz="1600" dirty="0">
                <a:latin typeface="Times New Roman" pitchFamily="18" charset="0"/>
                <a:cs typeface="Times New Roman" pitchFamily="18" charset="0"/>
              </a:rPr>
              <a:t>экспонатов выставок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декоративно-прикладного </a:t>
            </a:r>
            <a:r>
              <a:rPr lang="ru-RU" sz="1600" dirty="0">
                <a:latin typeface="Times New Roman" pitchFamily="18" charset="0"/>
                <a:cs typeface="Times New Roman" pitchFamily="18" charset="0"/>
              </a:rPr>
              <a:t>искусства.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 </a:t>
            </a:r>
            <a:r>
              <a:rPr lang="ru-RU" sz="1600" dirty="0">
                <a:latin typeface="Times New Roman" pitchFamily="18" charset="0"/>
                <a:cs typeface="Times New Roman" pitchFamily="18" charset="0"/>
              </a:rPr>
              <a:t>аппликациях декоративными могут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быть </a:t>
            </a:r>
            <a:r>
              <a:rPr lang="ru-RU" sz="1600" dirty="0">
                <a:latin typeface="Times New Roman" pitchFamily="18" charset="0"/>
                <a:cs typeface="Times New Roman" pitchFamily="18" charset="0"/>
              </a:rPr>
              <a:t>как цвет,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так </a:t>
            </a:r>
            <a:r>
              <a:rPr lang="ru-RU" sz="1600" dirty="0">
                <a:latin typeface="Times New Roman" pitchFamily="18" charset="0"/>
                <a:cs typeface="Times New Roman" pitchFamily="18" charset="0"/>
              </a:rPr>
              <a:t>и </a:t>
            </a:r>
            <a:r>
              <a:rPr lang="ru-RU" sz="1600" dirty="0" smtClean="0">
                <a:latin typeface="Times New Roman" pitchFamily="18" charset="0"/>
                <a:cs typeface="Times New Roman" pitchFamily="18" charset="0"/>
              </a:rPr>
              <a:t>форма.</a:t>
            </a:r>
            <a:r>
              <a:rPr lang="ru-RU" dirty="0"/>
              <a:t/>
            </a:r>
            <a:br>
              <a:rPr lang="ru-RU" dirty="0"/>
            </a:br>
            <a:endParaRPr lang="ru-RU" dirty="0"/>
          </a:p>
        </p:txBody>
      </p:sp>
      <p:pic>
        <p:nvPicPr>
          <p:cNvPr id="4098" name="Picture 2" descr="D:\Рабочий стол\img7.jpg"/>
          <p:cNvPicPr>
            <a:picLocks noChangeAspect="1" noChangeArrowheads="1"/>
          </p:cNvPicPr>
          <p:nvPr/>
        </p:nvPicPr>
        <p:blipFill>
          <a:blip r:embed="rId3" cstate="print"/>
          <a:srcRect/>
          <a:stretch>
            <a:fillRect/>
          </a:stretch>
        </p:blipFill>
        <p:spPr bwMode="auto">
          <a:xfrm>
            <a:off x="5148064" y="4005064"/>
            <a:ext cx="2880320" cy="21602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547664" y="274638"/>
            <a:ext cx="6264696" cy="1143000"/>
          </a:xfrm>
        </p:spPr>
        <p:txBody>
          <a:bodyPr>
            <a:normAutofit fontScale="90000"/>
          </a:bodyPr>
          <a:lstStyle/>
          <a:p>
            <a:pPr algn="l"/>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3.Сюжетная аппликация</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2000" b="1" dirty="0">
                <a:latin typeface="Times New Roman" pitchFamily="18" charset="0"/>
                <a:cs typeface="Times New Roman" pitchFamily="18" charset="0"/>
              </a:rPr>
              <a:t>Сюжет</a:t>
            </a:r>
            <a:r>
              <a:rPr lang="ru-RU" sz="2000" dirty="0">
                <a:latin typeface="Times New Roman" pitchFamily="18" charset="0"/>
                <a:cs typeface="Times New Roman" pitchFamily="18" charset="0"/>
              </a:rPr>
              <a:t> — это определенное событие, ситуация, явление, изображенное в произведении</a:t>
            </a:r>
            <a:r>
              <a:rPr lang="ru-RU" sz="2000" dirty="0" smtClean="0">
                <a:latin typeface="Times New Roman" pitchFamily="18" charset="0"/>
                <a:cs typeface="Times New Roman" pitchFamily="18" charset="0"/>
              </a:rPr>
              <a:t>.</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Темы для сюжетной аппликации: историческое </a:t>
            </a:r>
            <a:r>
              <a:rPr lang="ru-RU" sz="1800" dirty="0">
                <a:latin typeface="Times New Roman" pitchFamily="18" charset="0"/>
                <a:cs typeface="Times New Roman" pitchFamily="18" charset="0"/>
              </a:rPr>
              <a:t>прошлое страны, города, памятники старины, архитектуры могут служить темами сюжетной </a:t>
            </a:r>
            <a:r>
              <a:rPr lang="ru-RU" sz="1800" dirty="0" smtClean="0">
                <a:latin typeface="Times New Roman" pitchFamily="18" charset="0"/>
                <a:cs typeface="Times New Roman" pitchFamily="18" charset="0"/>
              </a:rPr>
              <a:t>аппликации, темы современной жизни, темы из художественной литературы. </a:t>
            </a:r>
            <a:r>
              <a:rPr lang="ru-RU" sz="1800" dirty="0">
                <a:latin typeface="Times New Roman" pitchFamily="18" charset="0"/>
                <a:cs typeface="Times New Roman" pitchFamily="18" charset="0"/>
              </a:rPr>
              <a:t>Требования к подбору художественных произведений определяются возможностью передачи их содержания в аппликации. </a:t>
            </a:r>
            <a:br>
              <a:rPr lang="ru-RU" sz="1800" dirty="0">
                <a:latin typeface="Times New Roman" pitchFamily="18" charset="0"/>
                <a:cs typeface="Times New Roman" pitchFamily="18" charset="0"/>
              </a:rPr>
            </a:br>
            <a:r>
              <a:rPr lang="ru-RU" sz="1800" i="1" dirty="0">
                <a:latin typeface="Times New Roman" pitchFamily="18" charset="0"/>
                <a:cs typeface="Times New Roman" pitchFamily="18" charset="0"/>
              </a:rPr>
              <a:t>Сюжетные аппликации могут </a:t>
            </a:r>
            <a:r>
              <a:rPr lang="ru-RU" sz="1800" i="1" dirty="0" smtClean="0">
                <a:latin typeface="Times New Roman" pitchFamily="18" charset="0"/>
                <a:cs typeface="Times New Roman" pitchFamily="18" charset="0"/>
              </a:rPr>
              <a:t>быть:</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несложными по содержанию, композиции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a:latin typeface="Times New Roman" pitchFamily="18" charset="0"/>
                <a:cs typeface="Times New Roman" pitchFamily="18" charset="0"/>
              </a:rPr>
              <a:t>-</a:t>
            </a:r>
            <a:r>
              <a:rPr lang="ru-RU" sz="1800" dirty="0" smtClean="0">
                <a:latin typeface="Times New Roman" pitchFamily="18" charset="0"/>
                <a:cs typeface="Times New Roman" pitchFamily="18" charset="0"/>
              </a:rPr>
              <a:t>и </a:t>
            </a:r>
            <a:r>
              <a:rPr lang="ru-RU" sz="1800" dirty="0">
                <a:latin typeface="Times New Roman" pitchFamily="18" charset="0"/>
                <a:cs typeface="Times New Roman" pitchFamily="18" charset="0"/>
              </a:rPr>
              <a:t>сложными, динамичными по действию</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с большим количеством персонажей</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предметов, деталей.</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Если сюжет несложный,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изображение вырезают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без предварительной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разметки</a:t>
            </a:r>
            <a:r>
              <a:rPr lang="ru-RU" sz="1800" dirty="0">
                <a:latin typeface="Times New Roman" pitchFamily="18" charset="0"/>
                <a:cs typeface="Times New Roman" pitchFamily="18" charset="0"/>
              </a:rPr>
              <a:t>. </a:t>
            </a:r>
            <a:r>
              <a:rPr lang="ru-RU" dirty="0"/>
              <a:t/>
            </a:r>
            <a:br>
              <a:rPr lang="ru-RU" dirty="0"/>
            </a:br>
            <a:endParaRPr lang="ru-RU" dirty="0"/>
          </a:p>
        </p:txBody>
      </p:sp>
      <p:pic>
        <p:nvPicPr>
          <p:cNvPr id="5122" name="Picture 2" descr="D:\Рабочий стол\15-1.jpg"/>
          <p:cNvPicPr>
            <a:picLocks noChangeAspect="1" noChangeArrowheads="1"/>
          </p:cNvPicPr>
          <p:nvPr/>
        </p:nvPicPr>
        <p:blipFill>
          <a:blip r:embed="rId3" cstate="print"/>
          <a:srcRect/>
          <a:stretch>
            <a:fillRect/>
          </a:stretch>
        </p:blipFill>
        <p:spPr bwMode="auto">
          <a:xfrm>
            <a:off x="6588224" y="3068960"/>
            <a:ext cx="1461315" cy="2090102"/>
          </a:xfrm>
          <a:prstGeom prst="rect">
            <a:avLst/>
          </a:prstGeom>
          <a:noFill/>
        </p:spPr>
      </p:pic>
      <p:pic>
        <p:nvPicPr>
          <p:cNvPr id="5123" name="Picture 3" descr="D:\Рабочий стол\img-UVZ4Mw.jpg"/>
          <p:cNvPicPr>
            <a:picLocks noChangeAspect="1" noChangeArrowheads="1"/>
          </p:cNvPicPr>
          <p:nvPr/>
        </p:nvPicPr>
        <p:blipFill>
          <a:blip r:embed="rId4" cstate="print"/>
          <a:srcRect/>
          <a:stretch>
            <a:fillRect/>
          </a:stretch>
        </p:blipFill>
        <p:spPr bwMode="auto">
          <a:xfrm>
            <a:off x="3995936" y="4365104"/>
            <a:ext cx="2520280" cy="178005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475656" y="620688"/>
            <a:ext cx="6480720" cy="1143000"/>
          </a:xfrm>
        </p:spPr>
        <p:txBody>
          <a:bodyPr>
            <a:normAutofit fontScale="90000"/>
          </a:bodyPr>
          <a:lstStyle/>
          <a:p>
            <a:pPr algn="l"/>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4. Мозаика </a:t>
            </a:r>
            <a:r>
              <a:rPr lang="ru-RU" sz="2400" b="1" dirty="0">
                <a:latin typeface="Times New Roman" pitchFamily="18" charset="0"/>
                <a:cs typeface="Times New Roman" pitchFamily="18" charset="0"/>
              </a:rPr>
              <a:t>из </a:t>
            </a:r>
            <a:r>
              <a:rPr lang="ru-RU" sz="2400" b="1" dirty="0" smtClean="0">
                <a:latin typeface="Times New Roman" pitchFamily="18" charset="0"/>
                <a:cs typeface="Times New Roman" pitchFamily="18" charset="0"/>
              </a:rPr>
              <a:t>бумаги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Мозаика</a:t>
            </a:r>
            <a:r>
              <a:rPr lang="ru-RU" sz="2000" dirty="0">
                <a:latin typeface="Times New Roman" pitchFamily="18" charset="0"/>
                <a:cs typeface="Times New Roman" pitchFamily="18" charset="0"/>
              </a:rPr>
              <a:t> (от франц. </a:t>
            </a:r>
            <a:r>
              <a:rPr lang="ru-RU" sz="2000" dirty="0" err="1">
                <a:latin typeface="Times New Roman" pitchFamily="18" charset="0"/>
                <a:cs typeface="Times New Roman" pitchFamily="18" charset="0"/>
              </a:rPr>
              <a:t>mosaigue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итал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mosaico</a:t>
            </a:r>
            <a:r>
              <a:rPr lang="ru-RU" sz="2000" dirty="0">
                <a:latin typeface="Times New Roman" pitchFamily="18" charset="0"/>
                <a:cs typeface="Times New Roman" pitchFamily="18" charset="0"/>
              </a:rPr>
              <a:t> — посвященное музам) изображение или орнамент, выполненный из однородных или различных по материалу частиц (галька, камень, смальта, разноцветные кусочки стекла, цветная керамическая плитка, черепки, пластмасса</a:t>
            </a:r>
            <a:r>
              <a:rPr lang="ru-RU" sz="2000" b="1" dirty="0">
                <a:latin typeface="Times New Roman" pitchFamily="18" charset="0"/>
                <a:cs typeface="Times New Roman" pitchFamily="18" charset="0"/>
              </a:rPr>
              <a:t>, цветная бумага</a:t>
            </a:r>
            <a:r>
              <a:rPr lang="ru-RU" sz="2000" dirty="0">
                <a:latin typeface="Times New Roman" pitchFamily="18" charset="0"/>
                <a:cs typeface="Times New Roman" pitchFamily="18" charset="0"/>
              </a:rPr>
              <a:t>), природный материал: солома, засушенные растения. По-разному закрепляются эти материалы: одни — с помощью извести, цемента, мастики, носка; другие — </a:t>
            </a:r>
            <a:r>
              <a:rPr lang="ru-RU" sz="2000" b="1" dirty="0">
                <a:latin typeface="Times New Roman" pitchFamily="18" charset="0"/>
                <a:cs typeface="Times New Roman" pitchFamily="18" charset="0"/>
              </a:rPr>
              <a:t>помощью клея</a:t>
            </a:r>
            <a:r>
              <a:rPr lang="ru-RU" sz="2000" dirty="0" smtClean="0">
                <a:latin typeface="Times New Roman" pitchFamily="18" charset="0"/>
                <a:cs typeface="Times New Roman" pitchFamily="18" charset="0"/>
              </a:rPr>
              <a:t>.</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-Эскиз </a:t>
            </a:r>
            <a:r>
              <a:rPr lang="ru-RU" sz="1300" dirty="0">
                <a:latin typeface="Times New Roman" pitchFamily="18" charset="0"/>
                <a:cs typeface="Times New Roman" pitchFamily="18" charset="0"/>
              </a:rPr>
              <a:t>переводят на фон</a:t>
            </a:r>
            <a:r>
              <a:rPr lang="ru-RU" sz="1300" dirty="0" smtClean="0">
                <a:latin typeface="Times New Roman" pitchFamily="18" charset="0"/>
                <a:cs typeface="Times New Roman" pitchFamily="18" charset="0"/>
              </a:rPr>
              <a:t>, подбирается бумага </a:t>
            </a:r>
            <a:r>
              <a:rPr lang="ru-RU" sz="1300" dirty="0" err="1" smtClean="0">
                <a:latin typeface="Times New Roman" pitchFamily="18" charset="0"/>
                <a:cs typeface="Times New Roman" pitchFamily="18" charset="0"/>
              </a:rPr>
              <a:t>оответствующего</a:t>
            </a: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тона </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и </a:t>
            </a:r>
            <a:r>
              <a:rPr lang="ru-RU" sz="1300" dirty="0">
                <a:latin typeface="Times New Roman" pitchFamily="18" charset="0"/>
                <a:cs typeface="Times New Roman" pitchFamily="18" charset="0"/>
              </a:rPr>
              <a:t>подготавливают ее к </a:t>
            </a:r>
            <a:r>
              <a:rPr lang="ru-RU" sz="1300" dirty="0" smtClean="0">
                <a:latin typeface="Times New Roman" pitchFamily="18" charset="0"/>
                <a:cs typeface="Times New Roman" pitchFamily="18" charset="0"/>
              </a:rPr>
              <a:t>наклеиванию- </a:t>
            </a:r>
            <a:r>
              <a:rPr lang="ru-RU" sz="1300" dirty="0">
                <a:latin typeface="Times New Roman" pitchFamily="18" charset="0"/>
                <a:cs typeface="Times New Roman" pitchFamily="18" charset="0"/>
              </a:rPr>
              <a:t>резанием или обрывом. </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a:latin typeface="Times New Roman" pitchFamily="18" charset="0"/>
                <a:cs typeface="Times New Roman" pitchFamily="18" charset="0"/>
              </a:rPr>
              <a:t>-</a:t>
            </a:r>
            <a:r>
              <a:rPr lang="ru-RU" sz="1300" dirty="0" smtClean="0">
                <a:latin typeface="Times New Roman" pitchFamily="18" charset="0"/>
                <a:cs typeface="Times New Roman" pitchFamily="18" charset="0"/>
              </a:rPr>
              <a:t>Подготовленные </a:t>
            </a:r>
            <a:r>
              <a:rPr lang="ru-RU" sz="1300" dirty="0">
                <a:latin typeface="Times New Roman" pitchFamily="18" charset="0"/>
                <a:cs typeface="Times New Roman" pitchFamily="18" charset="0"/>
              </a:rPr>
              <a:t>кусочки </a:t>
            </a:r>
            <a:r>
              <a:rPr lang="ru-RU" sz="1300" dirty="0" smtClean="0">
                <a:latin typeface="Times New Roman" pitchFamily="18" charset="0"/>
                <a:cs typeface="Times New Roman" pitchFamily="18" charset="0"/>
              </a:rPr>
              <a:t>каждого</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цвета кладут отдельно</a:t>
            </a:r>
            <a:r>
              <a:rPr lang="ru-RU" sz="1300" dirty="0" smtClean="0">
                <a:latin typeface="Times New Roman" pitchFamily="18" charset="0"/>
                <a:cs typeface="Times New Roman" pitchFamily="18" charset="0"/>
              </a:rPr>
              <a:t>.</a:t>
            </a:r>
            <a:br>
              <a:rPr lang="ru-RU" sz="1300" dirty="0" smtClean="0">
                <a:latin typeface="Times New Roman" pitchFamily="18" charset="0"/>
                <a:cs typeface="Times New Roman" pitchFamily="18" charset="0"/>
              </a:rPr>
            </a:br>
            <a:r>
              <a:rPr lang="ru-RU" sz="1300" dirty="0">
                <a:latin typeface="Times New Roman" pitchFamily="18" charset="0"/>
                <a:cs typeface="Times New Roman" pitchFamily="18" charset="0"/>
              </a:rPr>
              <a:t>-</a:t>
            </a: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Затем промазывают </a:t>
            </a:r>
            <a:r>
              <a:rPr lang="ru-RU" sz="1300" dirty="0" smtClean="0">
                <a:latin typeface="Times New Roman" pitchFamily="18" charset="0"/>
                <a:cs typeface="Times New Roman" pitchFamily="18" charset="0"/>
              </a:rPr>
              <a:t>клеем</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на фоне небольшую часть эскиза </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a:latin typeface="Times New Roman" pitchFamily="18" charset="0"/>
                <a:cs typeface="Times New Roman" pitchFamily="18" charset="0"/>
              </a:rPr>
              <a:t>-</a:t>
            </a:r>
            <a:r>
              <a:rPr lang="ru-RU" sz="1300" dirty="0" smtClean="0">
                <a:latin typeface="Times New Roman" pitchFamily="18" charset="0"/>
                <a:cs typeface="Times New Roman" pitchFamily="18" charset="0"/>
              </a:rPr>
              <a:t>и </a:t>
            </a:r>
            <a:r>
              <a:rPr lang="ru-RU" sz="1300" dirty="0">
                <a:latin typeface="Times New Roman" pitchFamily="18" charset="0"/>
                <a:cs typeface="Times New Roman" pitchFamily="18" charset="0"/>
              </a:rPr>
              <a:t>накладывают заготовленные </a:t>
            </a:r>
            <a:r>
              <a:rPr lang="ru-RU" sz="1300" dirty="0" smtClean="0">
                <a:latin typeface="Times New Roman" pitchFamily="18" charset="0"/>
                <a:cs typeface="Times New Roman" pitchFamily="18" charset="0"/>
              </a:rPr>
              <a:t>кусочки</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бумаги на проклеенную часть.</a:t>
            </a:r>
            <a:br>
              <a:rPr lang="ru-RU" sz="1300" dirty="0">
                <a:latin typeface="Times New Roman" pitchFamily="18" charset="0"/>
                <a:cs typeface="Times New Roman" pitchFamily="18" charset="0"/>
              </a:rPr>
            </a:br>
            <a:r>
              <a:rPr lang="ru-RU" sz="1300" dirty="0" smtClean="0">
                <a:latin typeface="Times New Roman" pitchFamily="18" charset="0"/>
                <a:cs typeface="Times New Roman" pitchFamily="18" charset="0"/>
              </a:rPr>
              <a:t>-Постепенно </a:t>
            </a:r>
            <a:r>
              <a:rPr lang="ru-RU" sz="1300" dirty="0">
                <a:latin typeface="Times New Roman" pitchFamily="18" charset="0"/>
                <a:cs typeface="Times New Roman" pitchFamily="18" charset="0"/>
              </a:rPr>
              <a:t>заклеивают все изображение, </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на </a:t>
            </a:r>
            <a:r>
              <a:rPr lang="ru-RU" sz="1300" dirty="0">
                <a:latin typeface="Times New Roman" pitchFamily="18" charset="0"/>
                <a:cs typeface="Times New Roman" pitchFamily="18" charset="0"/>
              </a:rPr>
              <a:t>проклеенные части кладут груз. </a:t>
            </a:r>
            <a:br>
              <a:rPr lang="ru-RU" sz="1300" dirty="0">
                <a:latin typeface="Times New Roman" pitchFamily="18" charset="0"/>
                <a:cs typeface="Times New Roman" pitchFamily="18" charset="0"/>
              </a:rPr>
            </a:br>
            <a:r>
              <a:rPr lang="ru-RU" sz="1300" dirty="0">
                <a:latin typeface="Times New Roman" pitchFamily="18" charset="0"/>
                <a:cs typeface="Times New Roman" pitchFamily="18" charset="0"/>
              </a:rPr>
              <a:t>Мозаика может быть контурная, т. е. кусочки </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наклеивают </a:t>
            </a:r>
            <a:r>
              <a:rPr lang="ru-RU" sz="1300" dirty="0">
                <a:latin typeface="Times New Roman" pitchFamily="18" charset="0"/>
                <a:cs typeface="Times New Roman" pitchFamily="18" charset="0"/>
              </a:rPr>
              <a:t>по краю изображения, или сплошная тогда </a:t>
            </a:r>
            <a:r>
              <a:rPr lang="ru-RU" sz="1300" dirty="0" err="1" smtClean="0">
                <a:latin typeface="Times New Roman" pitchFamily="18" charset="0"/>
                <a:cs typeface="Times New Roman" pitchFamily="18" charset="0"/>
              </a:rPr>
              <a:t>з</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err="1" smtClean="0">
                <a:latin typeface="Times New Roman" pitchFamily="18" charset="0"/>
                <a:cs typeface="Times New Roman" pitchFamily="18" charset="0"/>
              </a:rPr>
              <a:t>аклеивается</a:t>
            </a:r>
            <a:r>
              <a:rPr lang="ru-RU" sz="1300" dirty="0" smtClean="0">
                <a:latin typeface="Times New Roman" pitchFamily="18" charset="0"/>
                <a:cs typeface="Times New Roman" pitchFamily="18" charset="0"/>
              </a:rPr>
              <a:t> </a:t>
            </a:r>
            <a:r>
              <a:rPr lang="ru-RU" sz="1300" dirty="0">
                <a:latin typeface="Times New Roman" pitchFamily="18" charset="0"/>
                <a:cs typeface="Times New Roman" pitchFamily="18" charset="0"/>
              </a:rPr>
              <a:t>внутренняя часть его. Мозаику можно делать с просветами и без них.</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dirty="0"/>
              <a:t/>
            </a:r>
            <a:br>
              <a:rPr lang="ru-RU" dirty="0"/>
            </a:br>
            <a:endParaRPr lang="ru-RU" dirty="0"/>
          </a:p>
        </p:txBody>
      </p:sp>
      <p:pic>
        <p:nvPicPr>
          <p:cNvPr id="6146" name="Picture 2" descr="D:\Рабочий стол\yabloko.jpg"/>
          <p:cNvPicPr>
            <a:picLocks noChangeAspect="1" noChangeArrowheads="1"/>
          </p:cNvPicPr>
          <p:nvPr/>
        </p:nvPicPr>
        <p:blipFill>
          <a:blip r:embed="rId3" cstate="print"/>
          <a:srcRect/>
          <a:stretch>
            <a:fillRect/>
          </a:stretch>
        </p:blipFill>
        <p:spPr bwMode="auto">
          <a:xfrm>
            <a:off x="6516216" y="3789040"/>
            <a:ext cx="1316657" cy="1742376"/>
          </a:xfrm>
          <a:prstGeom prst="rect">
            <a:avLst/>
          </a:prstGeom>
          <a:noFill/>
        </p:spPr>
      </p:pic>
      <p:pic>
        <p:nvPicPr>
          <p:cNvPr id="6147" name="Picture 3" descr="D:\Рабочий стол\Без названия.jpg"/>
          <p:cNvPicPr>
            <a:picLocks noChangeAspect="1" noChangeArrowheads="1"/>
          </p:cNvPicPr>
          <p:nvPr/>
        </p:nvPicPr>
        <p:blipFill>
          <a:blip r:embed="rId4" cstate="print"/>
          <a:srcRect/>
          <a:stretch>
            <a:fillRect/>
          </a:stretch>
        </p:blipFill>
        <p:spPr bwMode="auto">
          <a:xfrm>
            <a:off x="4932040" y="3933056"/>
            <a:ext cx="1399744" cy="153710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dirty="0"/>
              <a:t> </a:t>
            </a:r>
          </a:p>
        </p:txBody>
      </p:sp>
      <p:sp>
        <p:nvSpPr>
          <p:cNvPr id="4" name="Прямоугольник 3"/>
          <p:cNvSpPr/>
          <p:nvPr/>
        </p:nvSpPr>
        <p:spPr>
          <a:xfrm>
            <a:off x="1547664" y="692696"/>
            <a:ext cx="6264696" cy="5632311"/>
          </a:xfrm>
          <a:prstGeom prst="rect">
            <a:avLst/>
          </a:prstGeom>
        </p:spPr>
        <p:txBody>
          <a:bodyPr wrap="square">
            <a:spAutoFit/>
          </a:bodyPr>
          <a:lstStyle/>
          <a:p>
            <a:r>
              <a:rPr lang="ru-RU" sz="2200" b="1" dirty="0" smtClean="0">
                <a:latin typeface="Times New Roman" pitchFamily="18" charset="0"/>
                <a:cs typeface="Times New Roman" pitchFamily="18" charset="0"/>
              </a:rPr>
              <a:t>            Материалы и оборудование:</a:t>
            </a:r>
          </a:p>
          <a:p>
            <a:r>
              <a:rPr lang="ru-RU" sz="1600" b="1" dirty="0" smtClean="0">
                <a:latin typeface="Times New Roman" pitchFamily="18" charset="0"/>
                <a:cs typeface="Times New Roman" pitchFamily="18" charset="0"/>
              </a:rPr>
              <a:t>1.Подбор бумаги:</a:t>
            </a:r>
            <a:endParaRPr lang="ru-RU" sz="1600" b="1" dirty="0">
              <a:latin typeface="Times New Roman" pitchFamily="18" charset="0"/>
              <a:cs typeface="Times New Roman" pitchFamily="18" charset="0"/>
            </a:endParaRPr>
          </a:p>
          <a:p>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От </a:t>
            </a:r>
            <a:r>
              <a:rPr lang="ru-RU" sz="1600" dirty="0">
                <a:latin typeface="Times New Roman" pitchFamily="18" charset="0"/>
                <a:cs typeface="Times New Roman" pitchFamily="18" charset="0"/>
              </a:rPr>
              <a:t>интенсивности цвета основного фона зависят цвета изображений. </a:t>
            </a:r>
            <a:r>
              <a:rPr lang="ru-RU" sz="1600" dirty="0" smtClean="0">
                <a:latin typeface="Times New Roman" pitchFamily="18" charset="0"/>
                <a:cs typeface="Times New Roman" pitchFamily="18" charset="0"/>
              </a:rPr>
              <a:t>Поиск </a:t>
            </a:r>
            <a:r>
              <a:rPr lang="ru-RU" sz="1600" dirty="0">
                <a:latin typeface="Times New Roman" pitchFamily="18" charset="0"/>
                <a:cs typeface="Times New Roman" pitchFamily="18" charset="0"/>
              </a:rPr>
              <a:t>гармоничных и выразительных сочетаний цветовых пятен — одна из главных задач работы. </a:t>
            </a:r>
          </a:p>
          <a:p>
            <a:r>
              <a:rPr lang="ru-RU" sz="1600" dirty="0" smtClean="0">
                <a:latin typeface="Times New Roman" pitchFamily="18" charset="0"/>
                <a:cs typeface="Times New Roman" pitchFamily="18" charset="0"/>
              </a:rPr>
              <a:t>Если </a:t>
            </a:r>
            <a:r>
              <a:rPr lang="ru-RU" sz="1600" dirty="0">
                <a:latin typeface="Times New Roman" pitchFamily="18" charset="0"/>
                <a:cs typeface="Times New Roman" pitchFamily="18" charset="0"/>
              </a:rPr>
              <a:t>нет бумаги нужного цвета, можно </a:t>
            </a:r>
            <a:r>
              <a:rPr lang="ru-RU" sz="1600" dirty="0" err="1">
                <a:latin typeface="Times New Roman" pitchFamily="18" charset="0"/>
                <a:cs typeface="Times New Roman" pitchFamily="18" charset="0"/>
              </a:rPr>
              <a:t>протонировать</a:t>
            </a:r>
            <a:r>
              <a:rPr lang="ru-RU" sz="1600" dirty="0">
                <a:latin typeface="Times New Roman" pitchFamily="18" charset="0"/>
                <a:cs typeface="Times New Roman" pitchFamily="18" charset="0"/>
              </a:rPr>
              <a:t> её </a:t>
            </a:r>
            <a:r>
              <a:rPr lang="ru-RU" sz="1600" dirty="0" smtClean="0">
                <a:latin typeface="Times New Roman" pitchFamily="18" charset="0"/>
                <a:cs typeface="Times New Roman" pitchFamily="18" charset="0"/>
              </a:rPr>
              <a:t>самим</a:t>
            </a:r>
          </a:p>
          <a:p>
            <a:r>
              <a:rPr lang="ru-RU" sz="1600" b="1" dirty="0" smtClean="0">
                <a:latin typeface="Times New Roman" pitchFamily="18" charset="0"/>
                <a:cs typeface="Times New Roman" pitchFamily="18" charset="0"/>
              </a:rPr>
              <a:t>2. Клей и клейстер:</a:t>
            </a:r>
          </a:p>
          <a:p>
            <a:r>
              <a:rPr lang="ru-RU" sz="1600" dirty="0" smtClean="0">
                <a:latin typeface="Times New Roman" pitchFamily="18" charset="0"/>
                <a:cs typeface="Times New Roman" pitchFamily="18" charset="0"/>
              </a:rPr>
              <a:t>     Требования для их использования: </a:t>
            </a:r>
            <a:r>
              <a:rPr lang="ru-RU" sz="1600" dirty="0">
                <a:latin typeface="Times New Roman" pitchFamily="18" charset="0"/>
                <a:cs typeface="Times New Roman" pitchFamily="18" charset="0"/>
              </a:rPr>
              <a:t>хорошо склеивать поверхности, быстро </a:t>
            </a:r>
            <a:r>
              <a:rPr lang="ru-RU" sz="1600" dirty="0" smtClean="0">
                <a:latin typeface="Times New Roman" pitchFamily="18" charset="0"/>
                <a:cs typeface="Times New Roman" pitchFamily="18" charset="0"/>
              </a:rPr>
              <a:t>высыхать</a:t>
            </a:r>
            <a:r>
              <a:rPr lang="ru-RU" sz="1600" dirty="0">
                <a:latin typeface="Times New Roman" pitchFamily="18" charset="0"/>
                <a:cs typeface="Times New Roman" pitchFamily="18" charset="0"/>
              </a:rPr>
              <a:t> Клей не должен оставлять пятен и обесцвечивать бумагу</a:t>
            </a:r>
            <a:r>
              <a:rPr lang="ru-RU"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 Клейстер лучше всего варить самим. Он приготовляется из картофельного, кукурузного крахмала или из низких сортов пшеничной муки</a:t>
            </a:r>
            <a:r>
              <a:rPr lang="ru-RU"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Также можно использовать</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клей-карандаш</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или</a:t>
            </a:r>
            <a:r>
              <a:rPr lang="ru-RU" sz="1600" dirty="0">
                <a:latin typeface="Times New Roman" pitchFamily="18" charset="0"/>
                <a:cs typeface="Times New Roman" pitchFamily="18" charset="0"/>
              </a:rPr>
              <a:t> клей ПВА. Он не оставляет следов, быстро приклеивает детали. Самое главное научить детей правильно с ним </a:t>
            </a:r>
            <a:r>
              <a:rPr lang="ru-RU" sz="1600" dirty="0" smtClean="0">
                <a:latin typeface="Times New Roman" pitchFamily="18" charset="0"/>
                <a:cs typeface="Times New Roman" pitchFamily="18" charset="0"/>
              </a:rPr>
              <a:t>работать</a:t>
            </a:r>
          </a:p>
          <a:p>
            <a:r>
              <a:rPr lang="ru-RU" sz="1600" b="1" dirty="0" smtClean="0">
                <a:latin typeface="Times New Roman" pitchFamily="18" charset="0"/>
                <a:cs typeface="Times New Roman" pitchFamily="18" charset="0"/>
              </a:rPr>
              <a:t>3.Ножницы:</a:t>
            </a:r>
          </a:p>
          <a:p>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Вырезать детали и изображения нужно точно, не искажая формы. Необходимо стремиться к тому, чтобы линия среза была четкой, без зазубрин. При вырезании надо стараться не защипывать бумагу. </a:t>
            </a:r>
            <a:endParaRPr lang="ru-RU" sz="1600"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4. </a:t>
            </a:r>
            <a:r>
              <a:rPr lang="ru-RU" sz="1600" b="1" smtClean="0">
                <a:latin typeface="Times New Roman" pitchFamily="18" charset="0"/>
                <a:cs typeface="Times New Roman" pitchFamily="18" charset="0"/>
              </a:rPr>
              <a:t>Кисти: </a:t>
            </a:r>
            <a:endParaRPr lang="ru-RU" sz="1600" b="1" dirty="0" smtClean="0">
              <a:latin typeface="Times New Roman" pitchFamily="18" charset="0"/>
              <a:cs typeface="Times New Roman" pitchFamily="18" charset="0"/>
            </a:endParaRPr>
          </a:p>
          <a:p>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Для </a:t>
            </a:r>
            <a:r>
              <a:rPr lang="ru-RU" sz="1600" dirty="0">
                <a:latin typeface="Times New Roman" pitchFamily="18" charset="0"/>
                <a:cs typeface="Times New Roman" pitchFamily="18" charset="0"/>
              </a:rPr>
              <a:t>клея лучше использовать специальные кисти не больших размеров. После работы кисти нужно промыть и высушить.</a:t>
            </a:r>
            <a:endParaRPr lang="ru-RU" sz="16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Рабочий стол\ФОН.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dirty="0"/>
              <a:t> </a:t>
            </a:r>
          </a:p>
        </p:txBody>
      </p:sp>
      <p:sp>
        <p:nvSpPr>
          <p:cNvPr id="5" name="Прямоугольник 4"/>
          <p:cNvSpPr/>
          <p:nvPr/>
        </p:nvSpPr>
        <p:spPr>
          <a:xfrm>
            <a:off x="1547664" y="980728"/>
            <a:ext cx="6264696" cy="1477328"/>
          </a:xfrm>
          <a:prstGeom prst="rect">
            <a:avLst/>
          </a:prstGeom>
        </p:spPr>
        <p:txBody>
          <a:bodyPr wrap="square">
            <a:spAutoFit/>
          </a:bodyPr>
          <a:lstStyle/>
          <a:p>
            <a:r>
              <a:rPr lang="ru-RU" dirty="0" smtClean="0">
                <a:latin typeface="Times New Roman" pitchFamily="18" charset="0"/>
                <a:cs typeface="Times New Roman" pitchFamily="18" charset="0"/>
              </a:rPr>
              <a:t>       Освоив навыки работы с аппликацией, её можно использовать в оформительских работах (пригласительные билеты, поздравительные открытки, закладки для книг, ёлочные украшения, оформление игр, игрушки с подвижными деталями и </a:t>
            </a:r>
            <a:r>
              <a:rPr lang="ru-RU" smtClean="0">
                <a:latin typeface="Times New Roman" pitchFamily="18" charset="0"/>
                <a:cs typeface="Times New Roman" pitchFamily="18" charset="0"/>
              </a:rPr>
              <a:t>пр.)</a:t>
            </a:r>
            <a:endParaRPr lang="ru-RU" dirty="0">
              <a:latin typeface="Times New Roman" pitchFamily="18" charset="0"/>
              <a:cs typeface="Times New Roman" pitchFamily="18" charset="0"/>
            </a:endParaRPr>
          </a:p>
        </p:txBody>
      </p:sp>
      <p:sp>
        <p:nvSpPr>
          <p:cNvPr id="6" name="Прямоугольник 5"/>
          <p:cNvSpPr/>
          <p:nvPr/>
        </p:nvSpPr>
        <p:spPr>
          <a:xfrm>
            <a:off x="1547664" y="2492896"/>
            <a:ext cx="6336704" cy="3046988"/>
          </a:xfrm>
          <a:prstGeom prst="rect">
            <a:avLst/>
          </a:prstGeom>
        </p:spPr>
        <p:txBody>
          <a:bodyPr wrap="square">
            <a:spAutoFit/>
          </a:bodyPr>
          <a:lstStyle/>
          <a:p>
            <a:pPr algn="ctr"/>
            <a:r>
              <a:rPr lang="ru-RU" b="1" dirty="0">
                <a:latin typeface="Times New Roman" pitchFamily="18" charset="0"/>
                <a:cs typeface="Times New Roman" pitchFamily="18" charset="0"/>
              </a:rPr>
              <a:t>Важным моментом занятия является </a:t>
            </a:r>
            <a:r>
              <a:rPr lang="ru-RU" b="1" dirty="0" smtClean="0">
                <a:latin typeface="Times New Roman" pitchFamily="18" charset="0"/>
                <a:cs typeface="Times New Roman" pitchFamily="18" charset="0"/>
              </a:rPr>
              <a:t>соблюдение техники безопасности </a:t>
            </a:r>
            <a:r>
              <a:rPr lang="ru-RU" b="1" dirty="0">
                <a:latin typeface="Times New Roman" pitchFamily="18" charset="0"/>
                <a:cs typeface="Times New Roman" pitchFamily="18" charset="0"/>
              </a:rPr>
              <a:t>при работе с </a:t>
            </a:r>
            <a:r>
              <a:rPr lang="ru-RU" b="1" dirty="0" smtClean="0">
                <a:latin typeface="Times New Roman" pitchFamily="18" charset="0"/>
                <a:cs typeface="Times New Roman" pitchFamily="18" charset="0"/>
              </a:rPr>
              <a:t>ножницами и клеем. </a:t>
            </a:r>
          </a:p>
          <a:p>
            <a:pPr algn="ctr"/>
            <a:endParaRPr lang="ru-RU" b="1" dirty="0" smtClean="0">
              <a:latin typeface="Times New Roman" pitchFamily="18" charset="0"/>
              <a:cs typeface="Times New Roman" pitchFamily="18" charset="0"/>
            </a:endParaRPr>
          </a:p>
          <a:p>
            <a:pPr algn="ctr"/>
            <a:endParaRPr lang="ru-RU" b="1" dirty="0">
              <a:latin typeface="Times New Roman" pitchFamily="18" charset="0"/>
              <a:cs typeface="Times New Roman" pitchFamily="18" charset="0"/>
            </a:endParaRPr>
          </a:p>
          <a:p>
            <a:pPr algn="ctr"/>
            <a:endParaRPr lang="ru-RU" b="1"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Будьте внимательны! </a:t>
            </a:r>
          </a:p>
          <a:p>
            <a:pPr algn="ctr"/>
            <a:r>
              <a:rPr lang="ru-RU" b="1" dirty="0" smtClean="0">
                <a:latin typeface="Times New Roman" pitchFamily="18" charset="0"/>
                <a:cs typeface="Times New Roman" pitchFamily="18" charset="0"/>
              </a:rPr>
              <a:t>Соблюдаем все правила!</a:t>
            </a:r>
          </a:p>
          <a:p>
            <a:pPr algn="ctr"/>
            <a:r>
              <a:rPr lang="ru-RU" sz="2000" b="1" dirty="0" smtClean="0">
                <a:latin typeface="Times New Roman" pitchFamily="18" charset="0"/>
                <a:cs typeface="Times New Roman" pitchFamily="18" charset="0"/>
              </a:rPr>
              <a:t>Включаем творчество и фантазию и вперед!</a:t>
            </a:r>
          </a:p>
          <a:p>
            <a:pPr algn="ctr"/>
            <a:endParaRPr lang="ru-RU" sz="2400" b="1" dirty="0" smtClean="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171</Words>
  <Application>Microsoft Office PowerPoint</Application>
  <PresentationFormat>Экран (4:3)</PresentationFormat>
  <Paragraphs>28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Тема: «Аппликация из бумаги в ДОУ»</vt:lpstr>
      <vt:lpstr>                  Аппликация (от латинского applicatio - накладывание) - это способ создания художественных изображений из различных форм, фигур, вырезанных из какого-либо материала и наклеенных или нашитых на соответствующий фон.      Аппликация, направлена на формирование у детей определенных знаний, развитие умений, отработку навыков и воспитание личности. Специфика аппликации дает возможность усваивать знания о цвете, строении предметов, их величине, о плоскостной форме и композиции. В аппликации есть возможность передвигать вырезанные формы, сравнивать, накладывая одну форму на другую. Это позволяет быстрее приобрести композиционные знания и умения. Индивидуальные и коллективные формы аппликации могут быть различного содержания.   </vt:lpstr>
      <vt:lpstr>                            Виды аппликации из бумаги:                       1. Предметная аппликация     К предметной аппликации относится вырезание изображений симметричного строения из одноцветной бумаги (листья сложной и простой формы, прямые и изогнутые ветки, вазы разных форм, вырезание деревьев, вырезание из бумаги, сложенной несколько раз; вырезание многоцветной аппликации).</vt:lpstr>
      <vt:lpstr>                                                                2. Декоративная аппликация Декоративность (от латинского слова decorare — украшать) — способ создания изображений, отличающихся орнаментальностью, обобщенностью форм, цветовой насыщенностью.       Цвет может быть реальным и условным. Красивы декоративные аппликации на сувенирах из бумаги: коробках, познавательных открытках, закладках, адресах. Декоративными аппликациями оформляют альбомы, папки, стенды, стенные газеты. Праздничный вид имеют помещения, оформленные декоративными аппликациями по мотивам национальных орнаментов или дымковской, городецкой, жостовской, хохломской росписей. Большое значение для декоративной аппликации имеет подбор образцов. Наглядный материал надо постоянно накапливать:  -делать вырезки, зарисовки из журналов, книг,  где печатаются рисунки,  -фотографии экспонатов выставок  декоративно-прикладного искусства.  В аппликациях декоративными могут  быть как цвет,  так и форма. </vt:lpstr>
      <vt:lpstr>                                                                  3.Сюжетная аппликация Сюжет — это определенное событие, ситуация, явление, изображенное в произведении. Темы для сюжетной аппликации: историческое прошлое страны, города, памятники старины, архитектуры могут служить темами сюжетной аппликации, темы современной жизни, темы из художественной литературы. Требования к подбору художественных произведений определяются возможностью передачи их содержания в аппликации.  Сюжетные аппликации могут быть: - несложными по содержанию, композиции  -и сложными, динамичными по действию,  с большим количеством персонажей,  предметов, деталей. Если сюжет несложный,  изображение вырезают  без предварительной  разметки.  </vt:lpstr>
      <vt:lpstr>                                        4. Мозаика из бумаги     Мозаика (от франц. mosaigue, итал. mosaico — посвященное музам) изображение или орнамент, выполненный из однородных или различных по материалу частиц (галька, камень, смальта, разноцветные кусочки стекла, цветная керамическая плитка, черепки, пластмасса, цветная бумага), природный материал: солома, засушенные растения. По-разному закрепляются эти материалы: одни — с помощью извести, цемента, мастики, носка; другие — помощью клея.  -Эскиз переводят на фон, подбирается бумага оответствующего тона  и подготавливают ее к наклеиванию- резанием или обрывом.  -Подготовленные кусочки каждого  цвета кладут отдельно. - Затем промазывают клеем  на фоне небольшую часть эскиза  -и накладывают заготовленные кусочки  бумаги на проклеенную часть. -Постепенно заклеивают все изображение,  на проклеенные части кладут груз.  Мозаика может быть контурная, т. е. кусочки  наклеивают по краю изображения, или сплошная тогда з аклеивается внутренняя часть его. Мозаику можно делать с просветами и без них.  </vt:lpstr>
      <vt:lpstr> </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«Аппликация из бумаги в ДОУ»</dc:title>
  <dc:creator>Коля</dc:creator>
  <cp:lastModifiedBy>Коля</cp:lastModifiedBy>
  <cp:revision>24</cp:revision>
  <dcterms:created xsi:type="dcterms:W3CDTF">2020-06-15T09:24:43Z</dcterms:created>
  <dcterms:modified xsi:type="dcterms:W3CDTF">2020-10-23T15:41:58Z</dcterms:modified>
</cp:coreProperties>
</file>