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9" r:id="rId7"/>
    <p:sldId id="262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453a3537ecb183c60f4c6b6b2b35e043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51"/>
            <a:ext cx="9144000" cy="685264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386161"/>
          </a:xfrm>
        </p:spPr>
        <p:txBody>
          <a:bodyPr>
            <a:noAutofit/>
          </a:bodyPr>
          <a:lstStyle/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000" b="1" dirty="0" smtClean="0"/>
              <a:t>Муниципальное дошкольное образовательное учреждение</a:t>
            </a:r>
            <a:br>
              <a:rPr lang="ru-RU" sz="2000" b="1" dirty="0" smtClean="0"/>
            </a:br>
            <a:r>
              <a:rPr lang="ru-RU" sz="2000" b="1" dirty="0" smtClean="0"/>
              <a:t>детский сад </a:t>
            </a:r>
            <a:r>
              <a:rPr lang="ru-RU" sz="2000" b="1" dirty="0" smtClean="0"/>
              <a:t>«Тополёк»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4000" b="1" i="1" dirty="0" smtClean="0"/>
              <a:t>Сенсорное развитие детей </a:t>
            </a:r>
            <a:br>
              <a:rPr lang="ru-RU" sz="4000" b="1" i="1" dirty="0" smtClean="0"/>
            </a:br>
            <a:r>
              <a:rPr lang="ru-RU" sz="4000" b="1" i="1" dirty="0" smtClean="0"/>
              <a:t>2 -3 лет.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7486680" cy="207170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Составила: Горбушина О.В., воспитатель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Мышкин,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  <a:endParaRPr lang="ru-RU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www.presentationmagazine.com/backgrounds/images/3/0/30584964/background_30584964_46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Сенсорное развитие ребёнка</a:t>
            </a:r>
            <a:br>
              <a:rPr lang="ru-RU" sz="3600" b="1" dirty="0" smtClean="0"/>
            </a:br>
            <a:r>
              <a:rPr lang="ru-RU" sz="3200" dirty="0" smtClean="0"/>
              <a:t>- это развитие его восприятия и формирования представлений о важнейших свойствах предметов, их форме, величине, цвете, положении в пространстве, а также запахе и вкусе.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100013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www.presentationmagazine.com/backgrounds/images/3/0/30584964/background_30584964_46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538"/>
            <a:ext cx="9144000" cy="6838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864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зрительные ощущения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ребёнок видит контраст между светом и темнотой, различает цвета и оттенки, форму, величину предметов их количество и расположение в пространстве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слуховые ощущения –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ребёнок слышит разнообразные звуки: музыку, звуки природы, шумы города, человеческую речь, учится их различать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осязательные ощущения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ребёнок ощущает по средством прикосновений, ощупывания различные по фактуре материалы, поверхности различных по величине и форме  предметов, гладит животных, обнимает близких ему людей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обонятельные ощущения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ребёнок вдыхает и учится </a:t>
            </a: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различать разнообразные запахи окружающего мира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вкусовые ощущения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ребёнок пробует и учится </a:t>
            </a: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различать на вкус  разнообразные продукты питания</a:t>
            </a: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и блюда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https://www.store-women.com/image/catalog/post/health/organy-chuvstv-cheloveka-7-interesnyh-faktov-o-vashih-chuvstvitelnyh-organov/organy-chuvstv-chelove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857628"/>
            <a:ext cx="3504222" cy="3000372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2214546" y="214290"/>
            <a:ext cx="4500594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сенсорных  ощущений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решение 20"/>
          <p:cNvSpPr/>
          <p:nvPr/>
        </p:nvSpPr>
        <p:spPr>
          <a:xfrm>
            <a:off x="357158" y="1285860"/>
            <a:ext cx="2500330" cy="92869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0" name="Picture 4" descr="https://www.presentationmagazine.com/backgrounds/images/3/0/30584964/background_30584964_46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0617" cy="6858000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1357290" y="4929198"/>
            <a:ext cx="2571768" cy="107157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является основой для развития воображения 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3143240" y="2857496"/>
            <a:ext cx="250033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Сенсорное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развитие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00034" y="1285860"/>
            <a:ext cx="2357454" cy="92869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является </a:t>
            </a:r>
          </a:p>
          <a:p>
            <a:pPr algn="ctr"/>
            <a:r>
              <a:rPr lang="ru-RU" sz="1400" dirty="0" smtClean="0"/>
              <a:t>основой для интеллектуального развития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429388" y="1357298"/>
            <a:ext cx="214314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развивает внимание</a:t>
            </a:r>
            <a:endParaRPr lang="ru-RU" sz="1400" dirty="0"/>
          </a:p>
        </p:txBody>
      </p:sp>
      <p:sp>
        <p:nvSpPr>
          <p:cNvPr id="17" name="Овал 16"/>
          <p:cNvSpPr/>
          <p:nvPr/>
        </p:nvSpPr>
        <p:spPr>
          <a:xfrm>
            <a:off x="4929190" y="5072074"/>
            <a:ext cx="3286148" cy="128588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дает ребенку возможность овладеть новыми способами предметно-познавательной деятельности</a:t>
            </a:r>
            <a:endParaRPr lang="ru-RU" sz="1400" dirty="0"/>
          </a:p>
        </p:txBody>
      </p:sp>
      <p:sp>
        <p:nvSpPr>
          <p:cNvPr id="18" name="Овал 17"/>
          <p:cNvSpPr/>
          <p:nvPr/>
        </p:nvSpPr>
        <p:spPr>
          <a:xfrm>
            <a:off x="285720" y="3000372"/>
            <a:ext cx="2286016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развивает наблюдательность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6357950" y="3500438"/>
            <a:ext cx="2571768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влияет на расширение словарного запаса ребенка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3857620" y="500042"/>
            <a:ext cx="214314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влияет на развитие памяти</a:t>
            </a:r>
            <a:endParaRPr lang="ru-RU" sz="1400" dirty="0"/>
          </a:p>
        </p:txBody>
      </p:sp>
      <p:cxnSp>
        <p:nvCxnSpPr>
          <p:cNvPr id="24" name="Прямая соединительная линия 23"/>
          <p:cNvCxnSpPr>
            <a:endCxn id="12" idx="1"/>
          </p:cNvCxnSpPr>
          <p:nvPr/>
        </p:nvCxnSpPr>
        <p:spPr>
          <a:xfrm>
            <a:off x="2428860" y="2071678"/>
            <a:ext cx="1080545" cy="984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5297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3893339" y="1964521"/>
            <a:ext cx="157163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2" idx="7"/>
          </p:cNvCxnSpPr>
          <p:nvPr/>
        </p:nvCxnSpPr>
        <p:spPr>
          <a:xfrm rot="5400000" flipH="1" flipV="1">
            <a:off x="5682571" y="1809389"/>
            <a:ext cx="841717" cy="1652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643570" y="3714752"/>
            <a:ext cx="78581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2" idx="2"/>
          </p:cNvCxnSpPr>
          <p:nvPr/>
        </p:nvCxnSpPr>
        <p:spPr>
          <a:xfrm flipV="1">
            <a:off x="2571736" y="3536157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2928926" y="4143380"/>
            <a:ext cx="85725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4893471" y="4250537"/>
            <a:ext cx="985838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https://www.presentationmagazine.com/backgrounds/images/3/0/30584964/background_30584964_46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143932" cy="12144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Сенсорное развитие происходит в различных видах детской деятельности. </a:t>
            </a:r>
            <a:endParaRPr lang="ru-RU" sz="2800" b="1" dirty="0">
              <a:solidFill>
                <a:srgbClr val="7030A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8" name="Рисунок 7" descr="blago-vech-fill-190x1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286256"/>
            <a:ext cx="2500330" cy="2285992"/>
          </a:xfrm>
          <a:prstGeom prst="rect">
            <a:avLst/>
          </a:prstGeom>
        </p:spPr>
      </p:pic>
      <p:pic>
        <p:nvPicPr>
          <p:cNvPr id="10" name="Рисунок 9" descr="318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4714884"/>
            <a:ext cx="2857500" cy="1828800"/>
          </a:xfrm>
          <a:prstGeom prst="rect">
            <a:avLst/>
          </a:prstGeom>
        </p:spPr>
      </p:pic>
      <p:pic>
        <p:nvPicPr>
          <p:cNvPr id="2050" name="Picture 2" descr="C:\Users\Елена\Pictures\2018-02-12\379.jpg"/>
          <p:cNvPicPr>
            <a:picLocks noChangeAspect="1" noChangeArrowheads="1"/>
          </p:cNvPicPr>
          <p:nvPr/>
        </p:nvPicPr>
        <p:blipFill>
          <a:blip r:embed="rId5"/>
          <a:srcRect t="12195" r="12194" b="30731"/>
          <a:stretch>
            <a:fillRect/>
          </a:stretch>
        </p:blipFill>
        <p:spPr bwMode="auto">
          <a:xfrm>
            <a:off x="6286512" y="1428736"/>
            <a:ext cx="2357454" cy="2321735"/>
          </a:xfrm>
          <a:prstGeom prst="rect">
            <a:avLst/>
          </a:prstGeom>
          <a:noFill/>
        </p:spPr>
      </p:pic>
      <p:pic>
        <p:nvPicPr>
          <p:cNvPr id="2051" name="Picture 3" descr="C:\Users\Елена\Pictures\2018-02-12\39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1500174"/>
            <a:ext cx="2857519" cy="2000264"/>
          </a:xfrm>
          <a:prstGeom prst="rect">
            <a:avLst/>
          </a:prstGeom>
          <a:noFill/>
        </p:spPr>
      </p:pic>
      <p:pic>
        <p:nvPicPr>
          <p:cNvPr id="2052" name="Picture 4" descr="C:\Users\Елена\Desktop\ФОТО ГРУППА\ПРОЕКТ ПТИЦЫ\DSCN0815.JPG"/>
          <p:cNvPicPr>
            <a:picLocks noChangeAspect="1" noChangeArrowheads="1"/>
          </p:cNvPicPr>
          <p:nvPr/>
        </p:nvPicPr>
        <p:blipFill>
          <a:blip r:embed="rId7" cstate="print"/>
          <a:srcRect l="14118"/>
          <a:stretch>
            <a:fillRect/>
          </a:stretch>
        </p:blipFill>
        <p:spPr bwMode="auto">
          <a:xfrm>
            <a:off x="3428992" y="1500174"/>
            <a:ext cx="2576810" cy="2250297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2400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40018" y="3244334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1000100" y="3571876"/>
            <a:ext cx="91440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16" name="Блок-схема: знак завершения 15"/>
          <p:cNvSpPr/>
          <p:nvPr/>
        </p:nvSpPr>
        <p:spPr>
          <a:xfrm>
            <a:off x="3714744" y="3786190"/>
            <a:ext cx="214314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Художественное творчество</a:t>
            </a:r>
            <a:endParaRPr lang="ru-RU" sz="1400" dirty="0"/>
          </a:p>
        </p:txBody>
      </p:sp>
      <p:sp>
        <p:nvSpPr>
          <p:cNvPr id="17" name="Блок-схема: знак завершения 16"/>
          <p:cNvSpPr/>
          <p:nvPr/>
        </p:nvSpPr>
        <p:spPr>
          <a:xfrm>
            <a:off x="6643702" y="3714752"/>
            <a:ext cx="178595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</a:t>
            </a:r>
            <a:endParaRPr lang="ru-RU" dirty="0"/>
          </a:p>
        </p:txBody>
      </p:sp>
      <p:sp>
        <p:nvSpPr>
          <p:cNvPr id="18" name="Блок-схема: знак завершения 17"/>
          <p:cNvSpPr/>
          <p:nvPr/>
        </p:nvSpPr>
        <p:spPr>
          <a:xfrm>
            <a:off x="6500826" y="6357958"/>
            <a:ext cx="2286016" cy="444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Чтение худ. литературы</a:t>
            </a:r>
            <a:endParaRPr lang="ru-RU" sz="1600" dirty="0"/>
          </a:p>
        </p:txBody>
      </p:sp>
      <p:sp>
        <p:nvSpPr>
          <p:cNvPr id="19" name="Блок-схема: знак завершения 18"/>
          <p:cNvSpPr/>
          <p:nvPr/>
        </p:nvSpPr>
        <p:spPr>
          <a:xfrm>
            <a:off x="3786182" y="6556248"/>
            <a:ext cx="200026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Подвижные игры</a:t>
            </a:r>
            <a:endParaRPr lang="ru-RU" sz="1600" dirty="0"/>
          </a:p>
        </p:txBody>
      </p:sp>
      <p:sp>
        <p:nvSpPr>
          <p:cNvPr id="20" name="Блок-схема: знак завершения 19"/>
          <p:cNvSpPr/>
          <p:nvPr/>
        </p:nvSpPr>
        <p:spPr>
          <a:xfrm>
            <a:off x="571472" y="6429396"/>
            <a:ext cx="2143140" cy="4286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/>
              <a:t>Музыкальное воспитание</a:t>
            </a:r>
            <a:endParaRPr lang="ru-RU" sz="1600" dirty="0"/>
          </a:p>
        </p:txBody>
      </p:sp>
      <p:pic>
        <p:nvPicPr>
          <p:cNvPr id="1028" name="Picture 4" descr="https://r1.nubex.ru/s2642-bbe/f3430_3a/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592" y="4286256"/>
            <a:ext cx="1881927" cy="186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0" name="Picture 4" descr="https://www.presentationmagazine.com/backgrounds/images/3/0/30584964/background_30584964_46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785795"/>
            <a:ext cx="70009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должен знать и уметь ребенок от 2 до 3 лет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20840"/>
            <a:ext cx="857256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ориентироваться в 6 цветах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ориентироваться в трёх и более контрастных величинах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собирать пирамидку из 5 – 8 колец разного размера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составлять целое из 2 – 4 частей разрезных картинок, складных кубиков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узнавать и называть геометрические фигуры ( круг, овал, квадрат, прямоугольник)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соотносить объёмную геометрическую фигуру с плоскостным изображением,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накладывать на образец (раскладывать вкладыши разной величины или формы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аналогичные отверстия на доске)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различать предметы по форме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www.presentationmagazine.com/backgrounds/images/3/0/30584964/background_30584964_46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 созданию развивающей среды в семье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29684" cy="4525963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 Желательно, чтобы ребенка окружали игрушки из различных материалов – дерева, камня, глины, металла, разных по фактуре тканей и т.п. причем предпочтение желательно отдавать природным материалам и объектам.</a:t>
            </a:r>
          </a:p>
          <a:p>
            <a:r>
              <a:rPr lang="ru-RU" sz="2000" dirty="0" smtClean="0"/>
              <a:t> Большое значение в этом возрасте имеют игры с песком и водой, когда ребенок имеет возможность пересыпать и переливать из одной емкости в другую.</a:t>
            </a:r>
          </a:p>
          <a:p>
            <a:r>
              <a:rPr lang="ru-RU" sz="2000" dirty="0" smtClean="0"/>
              <a:t>Необходимы игрушки контрастных размеров, цветов, различной формы.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Развивающую среду необходимо пополнить разрезными картинками, кубиками с картинками, парными картинками, пирамидками, формами – вкладышами, шнуровками и т. д.</a:t>
            </a:r>
          </a:p>
          <a:p>
            <a:r>
              <a:rPr lang="ru-RU" sz="2000" dirty="0" smtClean="0"/>
              <a:t>Развивающие и обучающие книги для детей, которые помогают ребёнку развиваться, приобретать новые знания в различных областях.</a:t>
            </a:r>
          </a:p>
          <a:p>
            <a:r>
              <a:rPr lang="ru-RU" sz="2000" dirty="0" smtClean="0"/>
              <a:t> Развивающую среду необходимо пополнить занятиями по изодеятельности: рисование, лепка, аппликация.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www.presentationmagazine.com/backgrounds/images/3/0/30584964/background_30584964_46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Л.А., Пилюгина Э.Г.,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Н.Б. «Воспитание сенсорной культуры ребенка» - Издательство «Просвещение», 1988 год;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Uchitelya.com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maam.ru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www.presentationmagazine.com/backgrounds/images/3/0/30584964/background_30584964_46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     </a:t>
            </a:r>
            <a:r>
              <a:rPr lang="ru-RU" sz="3600" b="1" i="1" dirty="0" smtClean="0">
                <a:latin typeface="Candara" pitchFamily="34" charset="0"/>
              </a:rPr>
              <a:t>Учиться, играя, так интересно!</a:t>
            </a:r>
            <a:endParaRPr lang="ru-RU" b="1" i="1" dirty="0" smtClean="0">
              <a:latin typeface="Candara" pitchFamily="34" charset="0"/>
            </a:endParaRPr>
          </a:p>
          <a:p>
            <a:pPr>
              <a:buNone/>
            </a:pPr>
            <a:endParaRPr lang="ru-RU" b="1" i="1" dirty="0">
              <a:latin typeface="Candara" pitchFamily="34" charset="0"/>
            </a:endParaRPr>
          </a:p>
        </p:txBody>
      </p:sp>
      <p:pic>
        <p:nvPicPr>
          <p:cNvPr id="1026" name="Picture 2" descr="C:\Users\Елена\Downloads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643182"/>
            <a:ext cx="5736509" cy="3692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457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Муниципальное дошкольное образовательное учреждение детский сад «Тополёк»       Сенсорное развитие детей  2 -3 лет.</vt:lpstr>
      <vt:lpstr>Сенсорное развитие ребёнка - это развитие его восприятия и формирования представлений о важнейших свойствах предметов, их форме, величине, цвете, положении в пространстве, а также запахе и вкусе.</vt:lpstr>
      <vt:lpstr>Презентация PowerPoint</vt:lpstr>
      <vt:lpstr>Презентация PowerPoint</vt:lpstr>
      <vt:lpstr>Сенсорное развитие происходит в различных видах детской деятельности. </vt:lpstr>
      <vt:lpstr>Презентация PowerPoint</vt:lpstr>
      <vt:lpstr>Рекомендации для родителей  по созданию развивающей среды в семье</vt:lpstr>
      <vt:lpstr>Источники: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54</cp:revision>
  <dcterms:created xsi:type="dcterms:W3CDTF">2018-02-07T12:19:23Z</dcterms:created>
  <dcterms:modified xsi:type="dcterms:W3CDTF">2021-04-04T11:15:40Z</dcterms:modified>
</cp:coreProperties>
</file>