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6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2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1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8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0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7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3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772816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Book Antiqua" pitchFamily="18" charset="0"/>
              </a:rPr>
              <a:t>Условия эффективной </a:t>
            </a:r>
            <a:r>
              <a:rPr lang="ru-RU" sz="4000" b="1" i="1" dirty="0" smtClean="0">
                <a:latin typeface="Book Antiqua" pitchFamily="18" charset="0"/>
              </a:rPr>
              <a:t>подготовки </a:t>
            </a:r>
          </a:p>
          <a:p>
            <a:pPr algn="ctr"/>
            <a:r>
              <a:rPr lang="ru-RU" sz="4000" b="1" i="1" dirty="0" smtClean="0">
                <a:latin typeface="Book Antiqua" pitchFamily="18" charset="0"/>
              </a:rPr>
              <a:t>к обучению грамоте детей дошкольного </a:t>
            </a:r>
            <a:r>
              <a:rPr lang="ru-RU" sz="4000" b="1" i="1" dirty="0" smtClean="0">
                <a:latin typeface="Book Antiqua" pitchFamily="18" charset="0"/>
              </a:rPr>
              <a:t>возраста.</a:t>
            </a:r>
            <a:endParaRPr lang="ru-RU" sz="4000" b="1" i="1" dirty="0" smtClean="0">
              <a:latin typeface="Book Antiqua" pitchFamily="18" charset="0"/>
            </a:endParaRPr>
          </a:p>
          <a:p>
            <a:endParaRPr lang="ru-RU" dirty="0"/>
          </a:p>
          <a:p>
            <a:r>
              <a:rPr lang="ru-RU" sz="2400" b="1" i="1" dirty="0">
                <a:latin typeface="Book Antiqua" pitchFamily="18" charset="0"/>
              </a:rPr>
              <a:t>Выполнила</a:t>
            </a:r>
            <a:r>
              <a:rPr lang="ru-RU" sz="2400" i="1" dirty="0">
                <a:latin typeface="Book Antiqua" pitchFamily="18" charset="0"/>
              </a:rPr>
              <a:t>:</a:t>
            </a:r>
          </a:p>
          <a:p>
            <a:r>
              <a:rPr lang="ru-RU" sz="2400" i="1" dirty="0">
                <a:latin typeface="Book Antiqua" pitchFamily="18" charset="0"/>
              </a:rPr>
              <a:t>Учитель – логопед</a:t>
            </a:r>
          </a:p>
          <a:p>
            <a:r>
              <a:rPr lang="ru-RU" sz="2400" i="1" dirty="0">
                <a:latin typeface="Book Antiqua" pitchFamily="18" charset="0"/>
              </a:rPr>
              <a:t>МДОУ детский сад «Тополек»</a:t>
            </a:r>
          </a:p>
          <a:p>
            <a:r>
              <a:rPr lang="ru-RU" sz="2400" b="1" i="1" dirty="0">
                <a:latin typeface="Book Antiqua" pitchFamily="18" charset="0"/>
              </a:rPr>
              <a:t>Кудряшова Светлана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4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>
                <a:latin typeface="Book Antiqua" pitchFamily="18" charset="0"/>
              </a:rPr>
              <a:t>Обогащение словарного запаса </a:t>
            </a:r>
            <a:endParaRPr lang="ru-RU" sz="2400" b="1" i="1" dirty="0" smtClean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latin typeface="Book Antiqua" pitchFamily="18" charset="0"/>
              </a:rPr>
              <a:t>Развитие </a:t>
            </a:r>
            <a:r>
              <a:rPr lang="ru-RU" sz="2400" b="1" i="1" dirty="0">
                <a:latin typeface="Book Antiqua" pitchFamily="18" charset="0"/>
              </a:rPr>
              <a:t>связной </a:t>
            </a:r>
            <a:r>
              <a:rPr lang="ru-RU" sz="2400" b="1" i="1" dirty="0" smtClean="0">
                <a:latin typeface="Book Antiqua" pitchFamily="18" charset="0"/>
              </a:rPr>
              <a:t>речи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latin typeface="Book Antiqua" pitchFamily="18" charset="0"/>
              </a:rPr>
              <a:t>Развитие </a:t>
            </a:r>
            <a:r>
              <a:rPr lang="ru-RU" sz="2400" b="1" i="1" dirty="0">
                <a:latin typeface="Book Antiqua" pitchFamily="18" charset="0"/>
              </a:rPr>
              <a:t>мелкой моторики и координации движений пальцев </a:t>
            </a:r>
            <a:r>
              <a:rPr lang="ru-RU" sz="2400" b="1" i="1" dirty="0" smtClean="0">
                <a:latin typeface="Book Antiqua" pitchFamily="18" charset="0"/>
              </a:rPr>
              <a:t>рук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latin typeface="Book Antiqua" pitchFamily="18" charset="0"/>
              </a:rPr>
              <a:t>Развитие графических </a:t>
            </a:r>
            <a:r>
              <a:rPr lang="ru-RU" sz="2400" b="1" i="1" dirty="0">
                <a:latin typeface="Book Antiqua" pitchFamily="18" charset="0"/>
              </a:rPr>
              <a:t>навыков и умений.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 bwMode="auto">
          <a:xfrm>
            <a:off x="179512" y="3645024"/>
            <a:ext cx="3744416" cy="255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49" y="3495784"/>
            <a:ext cx="2144869" cy="30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99" y="1556792"/>
            <a:ext cx="2099122" cy="285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1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776" y="215323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Book Antiqua" pitchFamily="18" charset="0"/>
              </a:rPr>
              <a:t>Спасибо за внимание!</a:t>
            </a:r>
            <a:endParaRPr lang="ru-RU" sz="8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7" y="-82663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72816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Book Antiqua" pitchFamily="18" charset="0"/>
              </a:rPr>
              <a:t>Формирование</a:t>
            </a:r>
            <a:r>
              <a:rPr lang="ru-RU" sz="4000" b="1" i="1" dirty="0" smtClean="0">
                <a:latin typeface="Book Antiqua" pitchFamily="18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latin typeface="Book Antiqua" pitchFamily="18" charset="0"/>
              </a:rPr>
              <a:t>зрительно-пространственной </a:t>
            </a:r>
            <a:r>
              <a:rPr lang="ru-RU" sz="4000" b="1" i="1" dirty="0">
                <a:latin typeface="Book Antiqua" pitchFamily="18" charset="0"/>
              </a:rPr>
              <a:t>ориентации и чувства </a:t>
            </a:r>
            <a:r>
              <a:rPr lang="ru-RU" sz="4000" b="1" i="1" dirty="0" smtClean="0">
                <a:latin typeface="Book Antiqua" pitchFamily="18" charset="0"/>
              </a:rPr>
              <a:t>ритма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latin typeface="Book Antiqua" pitchFamily="18" charset="0"/>
              </a:rPr>
              <a:t> фонематической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latin typeface="Book Antiqua" pitchFamily="18" charset="0"/>
              </a:rPr>
              <a:t> </a:t>
            </a:r>
            <a:r>
              <a:rPr lang="ru-RU" sz="4000" b="1" i="1" dirty="0">
                <a:latin typeface="Book Antiqua" pitchFamily="18" charset="0"/>
              </a:rPr>
              <a:t>фонетической </a:t>
            </a:r>
            <a:r>
              <a:rPr lang="ru-RU" sz="4000" b="1" i="1" dirty="0" smtClean="0">
                <a:latin typeface="Book Antiqua" pitchFamily="18" charset="0"/>
              </a:rPr>
              <a:t>систем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 smtClean="0">
                <a:latin typeface="Book Antiqua" pitchFamily="18" charset="0"/>
              </a:rPr>
              <a:t>мелкой моторики </a:t>
            </a:r>
            <a:endParaRPr lang="ru-RU" sz="4000" b="1" i="1" dirty="0">
              <a:latin typeface="Book Antiqua" pitchFamily="18" charset="0"/>
            </a:endParaRPr>
          </a:p>
          <a:p>
            <a:pPr algn="ctr"/>
            <a:endParaRPr lang="ru-RU" sz="4000" b="1" i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2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2" y="-4913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048" y="166676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itchFamily="18" charset="0"/>
              </a:rPr>
              <a:t>Формирование пространственных </a:t>
            </a:r>
            <a:r>
              <a:rPr lang="ru-RU" sz="2400" b="1" i="1" dirty="0" smtClean="0">
                <a:latin typeface="Book Antiqua" pitchFamily="18" charset="0"/>
              </a:rPr>
              <a:t>представлений</a:t>
            </a:r>
          </a:p>
          <a:p>
            <a:r>
              <a:rPr lang="ru-RU" sz="2400" b="1" i="1" dirty="0">
                <a:latin typeface="Book Antiqua" pitchFamily="18" charset="0"/>
              </a:rPr>
              <a:t>Развитие грамматических навыков</a:t>
            </a:r>
          </a:p>
          <a:p>
            <a:endParaRPr lang="ru-RU" sz="2400" b="1" i="1" dirty="0">
              <a:latin typeface="Book Antiqua" pitchFamily="18" charset="0"/>
            </a:endParaRPr>
          </a:p>
          <a:p>
            <a:endParaRPr lang="ru-RU" sz="2400" i="1" dirty="0" smtClean="0">
              <a:latin typeface="Book Antiqua" pitchFamily="18" charset="0"/>
            </a:endParaRPr>
          </a:p>
          <a:p>
            <a:endParaRPr lang="ru-RU" sz="2400" i="1" dirty="0">
              <a:latin typeface="Book Antiqua" pitchFamily="18" charset="0"/>
            </a:endParaRPr>
          </a:p>
          <a:p>
            <a:endParaRPr lang="ru-RU" sz="2400" i="1" dirty="0" smtClean="0">
              <a:latin typeface="Book Antiqu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5904656" cy="36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 Antiqua" pitchFamily="18" charset="0"/>
              </a:rPr>
              <a:t>    Формирование </a:t>
            </a:r>
            <a:r>
              <a:rPr lang="ru-RU" sz="2400" b="1" i="1" dirty="0">
                <a:latin typeface="Book Antiqua" pitchFamily="18" charset="0"/>
              </a:rPr>
              <a:t>временных </a:t>
            </a:r>
            <a:r>
              <a:rPr lang="ru-RU" sz="2400" b="1" i="1" dirty="0" smtClean="0">
                <a:latin typeface="Book Antiqua" pitchFamily="18" charset="0"/>
              </a:rPr>
              <a:t> представлений</a:t>
            </a:r>
            <a:endParaRPr lang="ru-RU" sz="2400" b="1" i="1" dirty="0"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085"/>
            <a:ext cx="58674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710723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Формирование лексико-синтаксического анализа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62652"/>
            <a:ext cx="4176464" cy="451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590" y="1628800"/>
            <a:ext cx="5285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 Antiqua" pitchFamily="18" charset="0"/>
              </a:rPr>
              <a:t>Развитие фонематического </a:t>
            </a:r>
            <a:r>
              <a:rPr lang="ru-RU" sz="2400" b="1" i="1" dirty="0" smtClean="0">
                <a:latin typeface="Book Antiqua" pitchFamily="18" charset="0"/>
              </a:rPr>
              <a:t>слуха</a:t>
            </a:r>
            <a:r>
              <a:rPr lang="ru-RU" dirty="0" smtClean="0"/>
              <a:t>. </a:t>
            </a:r>
          </a:p>
          <a:p>
            <a:r>
              <a:rPr lang="ru-RU" sz="2400" b="1" i="1" dirty="0">
                <a:latin typeface="Book Antiqua" pitchFamily="18" charset="0"/>
              </a:rPr>
              <a:t>Работа над звукопроизношением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8" y="2635915"/>
            <a:ext cx="2376264" cy="195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5915"/>
            <a:ext cx="3236590" cy="242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5991"/>
            <a:ext cx="2525266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6240" y="581833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itchFamily="18" charset="0"/>
              </a:rPr>
              <a:t>Где тучка?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49" y="511244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Покажи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999" y="5823517"/>
            <a:ext cx="216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itchFamily="18" charset="0"/>
              </a:rPr>
              <a:t>Где тачка?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0496" y="58664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itchFamily="18" charset="0"/>
              </a:rPr>
              <a:t>Где точка?</a:t>
            </a:r>
          </a:p>
        </p:txBody>
      </p:sp>
    </p:spTree>
    <p:extLst>
      <p:ext uri="{BB962C8B-B14F-4D97-AF65-F5344CB8AC3E}">
        <p14:creationId xmlns:p14="http://schemas.microsoft.com/office/powerpoint/2010/main" val="8979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Развитие фонематического </a:t>
            </a:r>
            <a:r>
              <a:rPr lang="ru-RU" sz="2800" b="1" i="1" dirty="0" smtClean="0">
                <a:latin typeface="Book Antiqua" pitchFamily="18" charset="0"/>
              </a:rPr>
              <a:t>восприятия</a:t>
            </a:r>
            <a:r>
              <a:rPr lang="ru-RU" sz="2800" b="1" dirty="0" smtClean="0"/>
              <a:t>. 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00" y="2389245"/>
            <a:ext cx="3720782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2" y="2417611"/>
            <a:ext cx="3292612" cy="20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Умение определять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>
                <a:latin typeface="Book Antiqua" pitchFamily="18" charset="0"/>
              </a:rPr>
              <a:t>линейную последовательность звуков в слове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>
                <a:latin typeface="Book Antiqua" pitchFamily="18" charset="0"/>
              </a:rPr>
              <a:t>позицию звука в слове по отношению к его началу, середине или концу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>
                <a:latin typeface="Book Antiqua" pitchFamily="18" charset="0"/>
              </a:rPr>
              <a:t>осознание или подсчет количества звуков в слове</a:t>
            </a:r>
          </a:p>
        </p:txBody>
      </p:sp>
    </p:spTree>
    <p:extLst>
      <p:ext uri="{BB962C8B-B14F-4D97-AF65-F5344CB8AC3E}">
        <p14:creationId xmlns:p14="http://schemas.microsoft.com/office/powerpoint/2010/main" val="2329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585" y="1534462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Фонемный анализ </a:t>
            </a:r>
          </a:p>
          <a:p>
            <a:r>
              <a:rPr lang="ru-RU" b="1" i="1" dirty="0" smtClean="0">
                <a:latin typeface="Book Antiqua" pitchFamily="18" charset="0"/>
              </a:rPr>
              <a:t>«Прежде, чем обучать ребенка письменной речи, необходимо обучить его навыкам фонемного анализа»</a:t>
            </a:r>
          </a:p>
          <a:p>
            <a:r>
              <a:rPr lang="ru-RU" b="1" i="1" dirty="0">
                <a:latin typeface="Book Antiqua" pitchFamily="18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>                                                                              Д.Б. </a:t>
            </a:r>
            <a:r>
              <a:rPr lang="ru-RU" b="1" i="1" dirty="0" err="1" smtClean="0">
                <a:latin typeface="Book Antiqua" pitchFamily="18" charset="0"/>
              </a:rPr>
              <a:t>Эльконин</a:t>
            </a:r>
            <a:endParaRPr lang="ru-RU" b="1" i="1" dirty="0" smtClean="0">
              <a:latin typeface="Book Antiqua" pitchFamily="18" charset="0"/>
            </a:endParaRPr>
          </a:p>
          <a:p>
            <a:endParaRPr lang="ru-RU" b="1" i="1" dirty="0">
              <a:latin typeface="Book Antiqua" pitchFamily="18" charset="0"/>
            </a:endParaRPr>
          </a:p>
          <a:p>
            <a:endParaRPr lang="ru-RU" b="1" i="1" dirty="0" smtClean="0">
              <a:latin typeface="Book Antiqua" pitchFamily="18" charset="0"/>
            </a:endParaRPr>
          </a:p>
          <a:p>
            <a:endParaRPr lang="ru-RU" b="1" i="1" dirty="0">
              <a:latin typeface="Book Antiqua" pitchFamily="18" charset="0"/>
            </a:endParaRPr>
          </a:p>
          <a:p>
            <a:endParaRPr lang="ru-RU" b="1" i="1" dirty="0" smtClean="0">
              <a:latin typeface="Book Antiqua" pitchFamily="18" charset="0"/>
            </a:endParaRPr>
          </a:p>
          <a:p>
            <a:endParaRPr lang="ru-RU" b="1" i="1" dirty="0">
              <a:latin typeface="Book Antiqua" pitchFamily="18" charset="0"/>
            </a:endParaRPr>
          </a:p>
          <a:p>
            <a:endParaRPr lang="ru-RU" b="1" i="1" dirty="0" smtClean="0">
              <a:latin typeface="Book Antiqua" pitchFamily="18" charset="0"/>
            </a:endParaRPr>
          </a:p>
          <a:p>
            <a:endParaRPr lang="ru-RU" b="1" i="1" dirty="0">
              <a:latin typeface="Book Antiqua" pitchFamily="18" charset="0"/>
            </a:endParaRPr>
          </a:p>
          <a:p>
            <a:endParaRPr lang="ru-RU" b="1" i="1" dirty="0" smtClean="0">
              <a:latin typeface="Book Antiqua" pitchFamily="18" charset="0"/>
            </a:endParaRPr>
          </a:p>
          <a:p>
            <a:endParaRPr lang="ru-RU" b="1" i="1" dirty="0">
              <a:latin typeface="Book Antiqua" pitchFamily="18" charset="0"/>
            </a:endParaRPr>
          </a:p>
          <a:p>
            <a:r>
              <a:rPr lang="ru-RU" b="1" i="1" dirty="0" smtClean="0">
                <a:latin typeface="Book Antiqua" pitchFamily="18" charset="0"/>
              </a:rPr>
              <a:t>Выяснение порядка следования фонем в слове</a:t>
            </a:r>
          </a:p>
          <a:p>
            <a:r>
              <a:rPr lang="ru-RU" b="1" i="1" dirty="0" smtClean="0">
                <a:latin typeface="Book Antiqua" pitchFamily="18" charset="0"/>
              </a:rPr>
              <a:t>Установление различительной функции фонем</a:t>
            </a:r>
          </a:p>
          <a:p>
            <a:r>
              <a:rPr lang="ru-RU" b="1" i="1" dirty="0" smtClean="0">
                <a:latin typeface="Book Antiqua" pitchFamily="18" charset="0"/>
              </a:rPr>
              <a:t>Выделение основных фонематических противопоставлений, свойственных данному языку.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07" y="2905447"/>
            <a:ext cx="3273940" cy="231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232248" cy="180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60098"/>
            <a:ext cx="2520280" cy="18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813" y="4713345"/>
            <a:ext cx="207419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8820" y="4721988"/>
            <a:ext cx="207419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21988"/>
            <a:ext cx="504056" cy="4954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45882" y="4713344"/>
            <a:ext cx="468052" cy="495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87724" y="4713345"/>
            <a:ext cx="468052" cy="4954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4717666"/>
            <a:ext cx="468052" cy="4954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1129" y="4717666"/>
            <a:ext cx="468052" cy="4954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1889" y="4732084"/>
            <a:ext cx="468052" cy="495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38"/>
            <a:ext cx="9094401" cy="68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9947"/>
            <a:ext cx="3341346" cy="44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Развитие навыков звукового анализа и синтеза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4218390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Book Antiqua" pitchFamily="18" charset="0"/>
              </a:rPr>
              <a:t>Параллельно с изучением звуков речи вводится понятие </a:t>
            </a:r>
            <a:r>
              <a:rPr lang="ru-RU" sz="2800" i="1" dirty="0" smtClean="0">
                <a:latin typeface="Book Antiqua" pitchFamily="18" charset="0"/>
              </a:rPr>
              <a:t>«Буква</a:t>
            </a:r>
            <a:r>
              <a:rPr lang="ru-RU" sz="2800" i="1" dirty="0">
                <a:latin typeface="Book Antiqua" pitchFamily="18" charset="0"/>
              </a:rPr>
              <a:t>» как «Фотография» или «Портрет»  звука.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89" y="1988903"/>
            <a:ext cx="3908619" cy="22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190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Подготовка к обучению грамоте</dc:subject>
  <dc:creator>Кудряшова С.Ю.</dc:creator>
  <cp:lastModifiedBy>Admin</cp:lastModifiedBy>
  <cp:revision>38</cp:revision>
  <dcterms:modified xsi:type="dcterms:W3CDTF">2017-10-18T16:24:13Z</dcterms:modified>
</cp:coreProperties>
</file>