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8" r:id="rId12"/>
    <p:sldId id="267" r:id="rId13"/>
    <p:sldId id="25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logoportal.ru/plastinka-muppy/.html" TargetMode="External"/><Relationship Id="rId2" Type="http://schemas.openxmlformats.org/officeDocument/2006/relationships/hyperlink" Target="http://logopediya.com/doskoli/isp.ph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logopedplus.ru/shop/catalog/vestibulyarnye_plastinki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8208912" cy="3816424"/>
          </a:xfrm>
        </p:spPr>
        <p:txBody>
          <a:bodyPr/>
          <a:lstStyle/>
          <a:p>
            <a:pPr algn="ctr"/>
            <a:r>
              <a:rPr lang="ru-RU" sz="4000" dirty="0" smtClean="0"/>
              <a:t>Использование </a:t>
            </a:r>
            <a:r>
              <a:rPr lang="ru-RU" sz="4000" dirty="0" smtClean="0"/>
              <a:t>вестибулярной пластинки в  работе по коррекции звукопроизношения при дизартрии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4572397"/>
            <a:ext cx="3548778" cy="1674207"/>
          </a:xfrm>
        </p:spPr>
        <p:txBody>
          <a:bodyPr>
            <a:normAutofit/>
          </a:bodyPr>
          <a:lstStyle/>
          <a:p>
            <a:r>
              <a:rPr lang="ru-RU" dirty="0" smtClean="0"/>
              <a:t>Учитель-логопед </a:t>
            </a:r>
            <a:r>
              <a:rPr lang="ru-RU" dirty="0" smtClean="0"/>
              <a:t>Кудряшова </a:t>
            </a:r>
            <a:r>
              <a:rPr lang="ru-RU" dirty="0" smtClean="0"/>
              <a:t>Светлана Юрьевна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19872" y="587727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Мышкин, 2019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07704" y="260648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МДОУ детский сад «Тополёк»</a:t>
            </a:r>
          </a:p>
        </p:txBody>
      </p:sp>
    </p:spTree>
    <p:extLst>
      <p:ext uri="{BB962C8B-B14F-4D97-AF65-F5344CB8AC3E}">
        <p14:creationId xmlns:p14="http://schemas.microsoft.com/office/powerpoint/2010/main" val="1290607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2232248"/>
          </a:xfrm>
        </p:spPr>
        <p:txBody>
          <a:bodyPr/>
          <a:lstStyle/>
          <a:p>
            <a:pPr algn="l"/>
            <a:r>
              <a:rPr lang="ru-RU" sz="4000" dirty="0" smtClean="0"/>
              <a:t>Этапы работы логопеда по применению вестибулярного тренажёра: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492896"/>
            <a:ext cx="8208912" cy="4104456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ru-RU" sz="2600" dirty="0" smtClean="0"/>
              <a:t>Обследование ребёнка, определение проблемы;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600" dirty="0" smtClean="0"/>
              <a:t>Беседа с родителями;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600" dirty="0" smtClean="0"/>
              <a:t>Направление на консультацию к специалистам (</a:t>
            </a:r>
            <a:r>
              <a:rPr lang="ru-RU" sz="2600" dirty="0" err="1" smtClean="0"/>
              <a:t>ортодонт</a:t>
            </a:r>
            <a:r>
              <a:rPr lang="ru-RU" sz="2600" dirty="0" smtClean="0"/>
              <a:t>, невролог);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600" dirty="0" smtClean="0"/>
              <a:t>Подбор пластинки, контакты по приобретению;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600" dirty="0" smtClean="0"/>
              <a:t>Обучение родителей работе с вестибулярной пластинкой, изготовление памятки;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600" dirty="0" smtClean="0"/>
              <a:t>Мониторинг и анализ эффективности применения ( результаты работы)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8008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080120"/>
          </a:xfrm>
        </p:spPr>
        <p:txBody>
          <a:bodyPr/>
          <a:lstStyle/>
          <a:p>
            <a:pPr algn="l"/>
            <a:r>
              <a:rPr lang="ru-RU" sz="4000" dirty="0" smtClean="0"/>
              <a:t>Минусы и проблемы: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208912" cy="4752528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ru-RU" sz="2600" dirty="0" smtClean="0"/>
              <a:t>Это тренажёр только для ИНДИВИДУАЛЬНОГО применения;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600" dirty="0" smtClean="0"/>
              <a:t>Трудности приобретения;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600" dirty="0" smtClean="0"/>
              <a:t>Высокая стоимость;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600" dirty="0" smtClean="0"/>
              <a:t>Отсутствие информации;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600" dirty="0" smtClean="0"/>
              <a:t>Отсутствие заинтересованности и терпения у родителей и детей;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600" dirty="0" smtClean="0"/>
              <a:t>Невозможность обеспечения тренажёрами на уровне ДОУ (недостаточное финансирование)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ru-RU" sz="2600" dirty="0" smtClean="0"/>
          </a:p>
          <a:p>
            <a:pPr marL="342900" indent="-342900" algn="l">
              <a:buFont typeface="Arial" pitchFamily="34" charset="0"/>
              <a:buChar char="•"/>
            </a:pPr>
            <a:endParaRPr lang="ru-RU" sz="2600" dirty="0" smtClean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794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6480720" cy="2808312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03648" y="3933056"/>
            <a:ext cx="7128792" cy="2232248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Для вас, уважаемые коллеги, ознакомительная памятка с вариантами упражнений 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57019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92888" cy="1008112"/>
          </a:xfrm>
        </p:spPr>
        <p:txBody>
          <a:bodyPr/>
          <a:lstStyle/>
          <a:p>
            <a:r>
              <a:rPr lang="ru-RU" dirty="0" smtClean="0"/>
              <a:t>Источники информации: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844824"/>
            <a:ext cx="7488832" cy="3888432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ru-RU" sz="2400" dirty="0" err="1" smtClean="0"/>
              <a:t>Тисовская</a:t>
            </a:r>
            <a:r>
              <a:rPr lang="ru-RU" sz="2400" dirty="0" smtClean="0"/>
              <a:t> Ю.А. «Использование вестибулярных пластинок «</a:t>
            </a:r>
            <a:r>
              <a:rPr lang="en-US" sz="2400" dirty="0" smtClean="0"/>
              <a:t>MUPPY</a:t>
            </a:r>
            <a:r>
              <a:rPr lang="ru-RU" sz="2400" dirty="0" smtClean="0"/>
              <a:t>»</a:t>
            </a:r>
            <a:r>
              <a:rPr lang="en-US" sz="2400" dirty="0" smtClean="0"/>
              <a:t> </a:t>
            </a:r>
            <a:r>
              <a:rPr lang="ru-RU" sz="2400" dirty="0" smtClean="0"/>
              <a:t>с бусинкой в практике логопедической работы», Москва, 2013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400" dirty="0" smtClean="0"/>
              <a:t>Григорьева </a:t>
            </a:r>
            <a:r>
              <a:rPr lang="ru-RU" sz="2400" dirty="0"/>
              <a:t>В. П. «Ортодонтия для логопеда», </a:t>
            </a:r>
            <a:r>
              <a:rPr lang="ru-RU" sz="2400" dirty="0" smtClean="0"/>
              <a:t>«</a:t>
            </a:r>
            <a:r>
              <a:rPr lang="ru-RU" sz="2400" dirty="0"/>
              <a:t>Логопед» № 6, </a:t>
            </a:r>
            <a:r>
              <a:rPr lang="ru-RU" sz="2400" dirty="0" smtClean="0"/>
              <a:t>2006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400" u="sng" dirty="0" smtClean="0">
                <a:hlinkClick r:id="rId2"/>
              </a:rPr>
              <a:t>http</a:t>
            </a:r>
            <a:r>
              <a:rPr lang="ru-RU" sz="2400" u="sng" dirty="0">
                <a:hlinkClick r:id="rId2"/>
              </a:rPr>
              <a:t>://</a:t>
            </a:r>
            <a:r>
              <a:rPr lang="ru-RU" sz="2400" u="sng" dirty="0" smtClean="0">
                <a:hlinkClick r:id="rId2"/>
              </a:rPr>
              <a:t>logopediya.com/doskoli/isp.php</a:t>
            </a:r>
            <a:endParaRPr lang="ru-RU" sz="2400" u="sng" dirty="0" smtClean="0"/>
          </a:p>
          <a:p>
            <a:pPr marL="457200" indent="-457200" algn="l">
              <a:buFont typeface="+mj-lt"/>
              <a:buAutoNum type="arabicPeriod"/>
            </a:pPr>
            <a:r>
              <a:rPr lang="ru-RU" sz="2400" u="sng" dirty="0">
                <a:hlinkClick r:id="rId3"/>
              </a:rPr>
              <a:t>http://logoportal.ru/plastinka-muppy/.</a:t>
            </a:r>
            <a:r>
              <a:rPr lang="ru-RU" sz="2400" u="sng" dirty="0" smtClean="0">
                <a:hlinkClick r:id="rId3"/>
              </a:rPr>
              <a:t>html</a:t>
            </a:r>
            <a:endParaRPr lang="ru-RU" sz="2400" u="sng" dirty="0" smtClean="0"/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>
                <a:hlinkClick r:id="rId4"/>
              </a:rPr>
              <a:t>https://www.logopedplus.ru/shop/catalog/vestibulyarnye_plastinki</a:t>
            </a:r>
            <a:r>
              <a:rPr lang="en-US" sz="2400" dirty="0" smtClean="0">
                <a:hlinkClick r:id="rId4"/>
              </a:rPr>
              <a:t>/</a:t>
            </a:r>
            <a:endParaRPr lang="ru-RU" sz="2400" dirty="0" smtClean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152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645024"/>
            <a:ext cx="8640960" cy="2448272"/>
          </a:xfrm>
        </p:spPr>
        <p:txBody>
          <a:bodyPr/>
          <a:lstStyle/>
          <a:p>
            <a:pPr algn="l"/>
            <a:r>
              <a:rPr lang="ru-RU" dirty="0" smtClean="0"/>
              <a:t>Знакомьтесь:</a:t>
            </a:r>
            <a:br>
              <a:rPr lang="ru-RU" dirty="0" smtClean="0"/>
            </a:br>
            <a:r>
              <a:rPr lang="ru-RU" sz="4000" dirty="0" smtClean="0"/>
              <a:t>Вестибулярная пластинка «</a:t>
            </a:r>
            <a:r>
              <a:rPr lang="en-US" sz="4000" dirty="0" smtClean="0"/>
              <a:t>MUPPY</a:t>
            </a:r>
            <a:r>
              <a:rPr lang="ru-RU" sz="4000" dirty="0" smtClean="0"/>
              <a:t>» с бусинкой </a:t>
            </a:r>
            <a:r>
              <a:rPr lang="ru-RU" sz="3600" dirty="0" smtClean="0"/>
              <a:t>(классическая)</a:t>
            </a:r>
            <a:endParaRPr lang="ru-RU" sz="4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60648"/>
            <a:ext cx="3816424" cy="3479681"/>
          </a:xfrm>
        </p:spPr>
      </p:pic>
    </p:spTree>
    <p:extLst>
      <p:ext uri="{BB962C8B-B14F-4D97-AF65-F5344CB8AC3E}">
        <p14:creationId xmlns:p14="http://schemas.microsoft.com/office/powerpoint/2010/main" val="3532893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496944" cy="1584176"/>
          </a:xfrm>
        </p:spPr>
        <p:txBody>
          <a:bodyPr/>
          <a:lstStyle/>
          <a:p>
            <a:pPr algn="l"/>
            <a:r>
              <a:rPr lang="ru-RU" sz="2800" dirty="0"/>
              <a:t>Вестибулярные пластинки, разработанные немецкими </a:t>
            </a:r>
            <a:r>
              <a:rPr lang="ru-RU" sz="2800" dirty="0" err="1" smtClean="0"/>
              <a:t>ортодонтами</a:t>
            </a:r>
            <a:r>
              <a:rPr lang="ru-RU" sz="2800" dirty="0" smtClean="0"/>
              <a:t> («пластинки доктора </a:t>
            </a:r>
            <a:r>
              <a:rPr lang="ru-RU" sz="2800" dirty="0" err="1" smtClean="0"/>
              <a:t>Хинца</a:t>
            </a:r>
            <a:r>
              <a:rPr lang="ru-RU" sz="2800" dirty="0" smtClean="0"/>
              <a:t>»), помогают: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772816"/>
            <a:ext cx="7920880" cy="4320480"/>
          </a:xfrm>
        </p:spPr>
        <p:txBody>
          <a:bodyPr>
            <a:no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ru-RU" sz="2400" dirty="0" smtClean="0"/>
              <a:t>эффективно </a:t>
            </a:r>
            <a:r>
              <a:rPr lang="ru-RU" sz="2400" dirty="0"/>
              <a:t>бороться с привычкой сосать пальцы, соски;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dirty="0" smtClean="0"/>
              <a:t>перевести </a:t>
            </a:r>
            <a:r>
              <a:rPr lang="ru-RU" sz="2400" dirty="0"/>
              <a:t>ротовое дыхание в носовое;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dirty="0" smtClean="0"/>
              <a:t>развить </a:t>
            </a:r>
            <a:r>
              <a:rPr lang="ru-RU" sz="2400" dirty="0"/>
              <a:t>круговую мышцу рта и нормализовать смыкание губ;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dirty="0" smtClean="0"/>
              <a:t>нормализовать глотание</a:t>
            </a:r>
            <a:r>
              <a:rPr lang="ru-RU" sz="2400" dirty="0"/>
              <a:t>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dirty="0" smtClean="0"/>
              <a:t>корригировать </a:t>
            </a:r>
            <a:r>
              <a:rPr lang="ru-RU" sz="2400" dirty="0"/>
              <a:t>недоразвитие нижней челюсти;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dirty="0" smtClean="0"/>
              <a:t>осуществлять </a:t>
            </a:r>
            <a:r>
              <a:rPr lang="ru-RU" sz="2400" dirty="0" err="1"/>
              <a:t>миофункциональную</a:t>
            </a:r>
            <a:r>
              <a:rPr lang="ru-RU" sz="2400" dirty="0"/>
              <a:t> тренировку;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dirty="0" smtClean="0"/>
              <a:t>эффективно </a:t>
            </a:r>
            <a:r>
              <a:rPr lang="ru-RU" sz="2400" dirty="0"/>
              <a:t>устранять недостатки </a:t>
            </a:r>
            <a:r>
              <a:rPr lang="ru-RU" sz="2400" dirty="0" smtClean="0"/>
              <a:t>звукопроизношения.</a:t>
            </a:r>
            <a:endParaRPr lang="ru-RU" sz="2400" dirty="0"/>
          </a:p>
          <a:p>
            <a:pPr algn="l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51359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501008"/>
            <a:ext cx="8496943" cy="2808312"/>
          </a:xfrm>
        </p:spPr>
        <p:txBody>
          <a:bodyPr/>
          <a:lstStyle/>
          <a:p>
            <a:pPr algn="l"/>
            <a:r>
              <a:rPr lang="ru-RU" sz="3200" dirty="0" smtClean="0"/>
              <a:t>В зависимости от проблемы, используются различные варианты конструкций пластинок. </a:t>
            </a:r>
            <a:br>
              <a:rPr lang="ru-RU" sz="3200" dirty="0" smtClean="0"/>
            </a:br>
            <a:r>
              <a:rPr lang="ru-RU" sz="2800" dirty="0" smtClean="0"/>
              <a:t>Например, пластинка с заслонкой эффективна </a:t>
            </a:r>
            <a:r>
              <a:rPr lang="ru-RU" sz="2800" dirty="0">
                <a:effectLst/>
              </a:rPr>
              <a:t>при межзубном </a:t>
            </a:r>
            <a:r>
              <a:rPr lang="ru-RU" sz="2800" dirty="0" err="1" smtClean="0">
                <a:effectLst/>
              </a:rPr>
              <a:t>сигматизме</a:t>
            </a:r>
            <a:r>
              <a:rPr lang="ru-RU" sz="2800" dirty="0">
                <a:effectLst/>
              </a:rPr>
              <a:t> </a:t>
            </a:r>
            <a:r>
              <a:rPr lang="ru-RU" sz="2800" dirty="0" smtClean="0">
                <a:effectLst/>
              </a:rPr>
              <a:t>и отвыкании от «Вредных привычек». 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65"/>
            <a:ext cx="3600400" cy="360040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548679"/>
            <a:ext cx="4282554" cy="3099877"/>
          </a:xfrm>
        </p:spPr>
      </p:pic>
    </p:spTree>
    <p:extLst>
      <p:ext uri="{BB962C8B-B14F-4D97-AF65-F5344CB8AC3E}">
        <p14:creationId xmlns:p14="http://schemas.microsoft.com/office/powerpoint/2010/main" val="192093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372168"/>
            <a:ext cx="7848871" cy="1143000"/>
          </a:xfrm>
        </p:spPr>
        <p:txBody>
          <a:bodyPr/>
          <a:lstStyle/>
          <a:p>
            <a:pPr algn="l"/>
            <a:r>
              <a:rPr lang="ru-RU" dirty="0" err="1" smtClean="0"/>
              <a:t>Трейнеры</a:t>
            </a:r>
            <a:r>
              <a:rPr lang="ru-RU" dirty="0" smtClean="0"/>
              <a:t>, заслонки, зубные кольца и т.д.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764704"/>
            <a:ext cx="3346450" cy="334645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4" y="746734"/>
            <a:ext cx="3959424" cy="3258330"/>
          </a:xfrm>
        </p:spPr>
      </p:pic>
    </p:spTree>
    <p:extLst>
      <p:ext uri="{BB962C8B-B14F-4D97-AF65-F5344CB8AC3E}">
        <p14:creationId xmlns:p14="http://schemas.microsoft.com/office/powerpoint/2010/main" val="2480445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372168"/>
            <a:ext cx="7848871" cy="1143000"/>
          </a:xfrm>
        </p:spPr>
        <p:txBody>
          <a:bodyPr/>
          <a:lstStyle/>
          <a:p>
            <a:pPr algn="l"/>
            <a:r>
              <a:rPr lang="ru-RU" sz="3200" dirty="0" smtClean="0"/>
              <a:t>Подходят для разных возрастных групп: для детей 3-5 лет – с оранжевым колечком, а для детей 5-7 лет – с синим колечком.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60648"/>
            <a:ext cx="5157192" cy="3867893"/>
          </a:xfrm>
        </p:spPr>
      </p:pic>
    </p:spTree>
    <p:extLst>
      <p:ext uri="{BB962C8B-B14F-4D97-AF65-F5344CB8AC3E}">
        <p14:creationId xmlns:p14="http://schemas.microsoft.com/office/powerpoint/2010/main" val="4192372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365104"/>
            <a:ext cx="8136903" cy="1433096"/>
          </a:xfrm>
        </p:spPr>
        <p:txBody>
          <a:bodyPr/>
          <a:lstStyle/>
          <a:p>
            <a:pPr algn="l"/>
            <a:r>
              <a:rPr lang="ru-RU" sz="3600" dirty="0">
                <a:effectLst/>
              </a:rPr>
              <a:t>По месту локализации бусинки пластинки </a:t>
            </a:r>
            <a:r>
              <a:rPr lang="ru-RU" sz="3600" dirty="0" smtClean="0">
                <a:effectLst/>
              </a:rPr>
              <a:t>бывают: </a:t>
            </a:r>
            <a:br>
              <a:rPr lang="ru-RU" sz="3600" dirty="0" smtClean="0">
                <a:effectLst/>
              </a:rPr>
            </a:br>
            <a:r>
              <a:rPr lang="ru-RU" sz="3600" dirty="0" err="1" smtClean="0">
                <a:effectLst/>
              </a:rPr>
              <a:t>принёбные</a:t>
            </a:r>
            <a:r>
              <a:rPr lang="ru-RU" sz="3600" dirty="0" smtClean="0">
                <a:effectLst/>
              </a:rPr>
              <a:t> </a:t>
            </a:r>
            <a:r>
              <a:rPr lang="ru-RU" sz="3600" dirty="0">
                <a:effectLst/>
              </a:rPr>
              <a:t>и альвеолярные.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5" y="548680"/>
            <a:ext cx="5058246" cy="4180558"/>
          </a:xfrm>
        </p:spPr>
      </p:pic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95" y="943769"/>
            <a:ext cx="3673455" cy="3349327"/>
          </a:xfrm>
        </p:spPr>
      </p:pic>
    </p:spTree>
    <p:extLst>
      <p:ext uri="{BB962C8B-B14F-4D97-AF65-F5344CB8AC3E}">
        <p14:creationId xmlns:p14="http://schemas.microsoft.com/office/powerpoint/2010/main" val="2508217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584176"/>
          </a:xfrm>
        </p:spPr>
        <p:txBody>
          <a:bodyPr/>
          <a:lstStyle/>
          <a:p>
            <a:pPr algn="ctr"/>
            <a:r>
              <a:rPr lang="ru-RU" sz="4000" dirty="0" smtClean="0"/>
              <a:t>Классическая пластинка</a:t>
            </a:r>
            <a:r>
              <a:rPr lang="en-US" sz="4000" dirty="0" smtClean="0"/>
              <a:t> </a:t>
            </a:r>
            <a:r>
              <a:rPr lang="en-US" sz="4000" dirty="0"/>
              <a:t>MUPPY</a:t>
            </a:r>
            <a:r>
              <a:rPr lang="ru-RU" sz="4000" dirty="0" smtClean="0"/>
              <a:t> </a:t>
            </a:r>
            <a:r>
              <a:rPr lang="ru-RU" sz="4000" dirty="0"/>
              <a:t>с бусинкой на спинке </a:t>
            </a:r>
            <a:r>
              <a:rPr lang="ru-RU" sz="4000" dirty="0" smtClean="0"/>
              <a:t>языка </a:t>
            </a:r>
            <a:r>
              <a:rPr lang="ru-RU" sz="3200" dirty="0" smtClean="0"/>
              <a:t>(локализация в куполе нёба)</a:t>
            </a:r>
            <a:endParaRPr lang="ru-RU" sz="3200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611560" y="1916832"/>
            <a:ext cx="7992888" cy="4320480"/>
          </a:xfrm>
        </p:spPr>
        <p:txBody>
          <a:bodyPr>
            <a:normAutofit/>
          </a:bodyPr>
          <a:lstStyle/>
          <a:p>
            <a:pPr algn="l"/>
            <a:r>
              <a:rPr lang="ru-RU" sz="3200" dirty="0"/>
              <a:t>Рекомендуется к </a:t>
            </a:r>
            <a:r>
              <a:rPr lang="ru-RU" sz="3200" dirty="0" smtClean="0"/>
              <a:t>применению: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800" dirty="0" smtClean="0"/>
              <a:t>для </a:t>
            </a:r>
            <a:r>
              <a:rPr lang="ru-RU" sz="2800" dirty="0"/>
              <a:t>коррекции звуков «р» и </a:t>
            </a:r>
            <a:r>
              <a:rPr lang="ru-RU" sz="2800" dirty="0" smtClean="0"/>
              <a:t>шипящих;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800" dirty="0" smtClean="0"/>
              <a:t>при дизартрии;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800" dirty="0" smtClean="0"/>
              <a:t>Функциональной </a:t>
            </a:r>
            <a:r>
              <a:rPr lang="ru-RU" sz="2800" dirty="0" err="1" smtClean="0"/>
              <a:t>ринолалии</a:t>
            </a:r>
            <a:r>
              <a:rPr lang="ru-RU" sz="2800" dirty="0" smtClean="0"/>
              <a:t>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800" dirty="0" smtClean="0"/>
              <a:t>Врождённой </a:t>
            </a:r>
            <a:r>
              <a:rPr lang="ru-RU" sz="2800" dirty="0" err="1" smtClean="0"/>
              <a:t>ринолалии</a:t>
            </a:r>
            <a:r>
              <a:rPr lang="ru-RU" sz="2800" dirty="0" smtClean="0"/>
              <a:t>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800" dirty="0" smtClean="0"/>
              <a:t>Заикании;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800" dirty="0" smtClean="0"/>
              <a:t>Коррекции поведенческих особенностей.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83249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48872" cy="1584176"/>
          </a:xfrm>
        </p:spPr>
        <p:txBody>
          <a:bodyPr/>
          <a:lstStyle/>
          <a:p>
            <a:pPr algn="ctr"/>
            <a:r>
              <a:rPr lang="ru-RU" sz="4000" dirty="0" smtClean="0"/>
              <a:t>Пластинка  </a:t>
            </a:r>
            <a:r>
              <a:rPr lang="en-US" sz="4000" dirty="0" smtClean="0"/>
              <a:t>MUPPY </a:t>
            </a:r>
            <a:r>
              <a:rPr lang="ru-RU" sz="4000" dirty="0" smtClean="0"/>
              <a:t>с </a:t>
            </a:r>
            <a:r>
              <a:rPr lang="ru-RU" sz="4000" dirty="0"/>
              <a:t>бусинкой на </a:t>
            </a:r>
            <a:r>
              <a:rPr lang="ru-RU" sz="4000" dirty="0" smtClean="0"/>
              <a:t>альвеолах</a:t>
            </a:r>
            <a:endParaRPr lang="ru-RU" sz="4000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611560" y="1916832"/>
            <a:ext cx="7992888" cy="4320480"/>
          </a:xfrm>
        </p:spPr>
        <p:txBody>
          <a:bodyPr>
            <a:normAutofit/>
          </a:bodyPr>
          <a:lstStyle/>
          <a:p>
            <a:pPr algn="l"/>
            <a:r>
              <a:rPr lang="ru-RU" sz="3200" dirty="0"/>
              <a:t>Рекомендуется к </a:t>
            </a:r>
            <a:r>
              <a:rPr lang="ru-RU" sz="3200" dirty="0" smtClean="0"/>
              <a:t>применению: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800" dirty="0" smtClean="0"/>
              <a:t>При вялом кончике языка (пониженном тонусе при стёртой дизартрии):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800" dirty="0" smtClean="0"/>
              <a:t>Различных формах </a:t>
            </a:r>
            <a:r>
              <a:rPr lang="ru-RU" sz="2800" dirty="0" err="1" smtClean="0"/>
              <a:t>сигматизма</a:t>
            </a:r>
            <a:r>
              <a:rPr lang="ru-RU" sz="2800" dirty="0" smtClean="0"/>
              <a:t>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800" dirty="0" err="1" smtClean="0"/>
              <a:t>Ламбдацизме</a:t>
            </a:r>
            <a:r>
              <a:rPr lang="ru-RU" sz="2800" dirty="0" smtClean="0"/>
              <a:t>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800" dirty="0" smtClean="0"/>
              <a:t>Ротацизме;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800" dirty="0"/>
              <a:t>Коррекции поведенческих особенностей.</a:t>
            </a:r>
          </a:p>
          <a:p>
            <a:pPr algn="l"/>
            <a:endParaRPr lang="ru-RU" sz="2800" dirty="0" smtClean="0"/>
          </a:p>
          <a:p>
            <a:pPr marL="342900" indent="-342900" algn="l">
              <a:buFont typeface="Arial" pitchFamily="34" charset="0"/>
              <a:buChar char="•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7936591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201</TotalTime>
  <Words>367</Words>
  <Application>Microsoft Office PowerPoint</Application>
  <PresentationFormat>Экран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Использование вестибулярной пластинки в  работе по коррекции звукопроизношения при дизартрии</vt:lpstr>
      <vt:lpstr>Знакомьтесь: Вестибулярная пластинка «MUPPY» с бусинкой (классическая)</vt:lpstr>
      <vt:lpstr>Вестибулярные пластинки, разработанные немецкими ортодонтами («пластинки доктора Хинца»), помогают: </vt:lpstr>
      <vt:lpstr>В зависимости от проблемы, используются различные варианты конструкций пластинок.  Например, пластинка с заслонкой эффективна при межзубном сигматизме и отвыкании от «Вредных привычек». </vt:lpstr>
      <vt:lpstr>Трейнеры, заслонки, зубные кольца и т.д.</vt:lpstr>
      <vt:lpstr>Подходят для разных возрастных групп: для детей 3-5 лет – с оранжевым колечком, а для детей 5-7 лет – с синим колечком.</vt:lpstr>
      <vt:lpstr>По месту локализации бусинки пластинки бывают:  принёбные и альвеолярные.  </vt:lpstr>
      <vt:lpstr>Классическая пластинка MUPPY с бусинкой на спинке языка (локализация в куполе нёба)</vt:lpstr>
      <vt:lpstr>Пластинка  MUPPY с бусинкой на альвеолах</vt:lpstr>
      <vt:lpstr>Этапы работы логопеда по применению вестибулярного тренажёра:</vt:lpstr>
      <vt:lpstr>Минусы и проблемы:</vt:lpstr>
      <vt:lpstr>Спасибо за внимание!</vt:lpstr>
      <vt:lpstr>Источники информации: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21</cp:revision>
  <dcterms:modified xsi:type="dcterms:W3CDTF">2019-02-14T18:13:00Z</dcterms:modified>
</cp:coreProperties>
</file>