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8"/>
  </p:notesMasterIdLst>
  <p:sldIdLst>
    <p:sldId id="256" r:id="rId2"/>
    <p:sldId id="331" r:id="rId3"/>
    <p:sldId id="328" r:id="rId4"/>
    <p:sldId id="330" r:id="rId5"/>
    <p:sldId id="329" r:id="rId6"/>
    <p:sldId id="334" r:id="rId7"/>
    <p:sldId id="335" r:id="rId8"/>
    <p:sldId id="336" r:id="rId9"/>
    <p:sldId id="259" r:id="rId10"/>
    <p:sldId id="261" r:id="rId11"/>
    <p:sldId id="317" r:id="rId12"/>
    <p:sldId id="332" r:id="rId13"/>
    <p:sldId id="262" r:id="rId14"/>
    <p:sldId id="333" r:id="rId15"/>
    <p:sldId id="292" r:id="rId16"/>
    <p:sldId id="33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82022" autoAdjust="0"/>
  </p:normalViewPr>
  <p:slideViewPr>
    <p:cSldViewPr>
      <p:cViewPr>
        <p:scale>
          <a:sx n="63" d="100"/>
          <a:sy n="63" d="100"/>
        </p:scale>
        <p:origin x="-16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01CB0FD-4702-453F-8EC7-981872FAD6F6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E335DE-5D99-4459-AEEE-AEAB140372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998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5FAF4B-15BE-4672-AF85-32907C36C21F}" type="slidenum">
              <a:rPr lang="ru-RU" sz="1200">
                <a:latin typeface="Calibri" pitchFamily="34" charset="0"/>
              </a:rPr>
              <a:pPr algn="r"/>
              <a:t>6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1FFBC-490E-4012-AD62-7D5D5462CA15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F2C1B-1C57-4D3D-802E-A65126D08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AAE90-B210-4146-994C-C718BDC89F8A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D967D-0266-472F-9A66-235BC1F5E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1FB2A-A51F-4886-9A2E-34875A5D1D7D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20D5A-66FB-4732-B06A-6584CC843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E4330-2641-4AE5-A53E-7072CF3A40FF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64F86-E3DF-4771-ABAD-18163F74A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E1517-3FA9-4E31-A66D-13B6945273BE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F6B4E-6792-4CBD-8248-FCCBEA12D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11CC3-C017-4FCE-A86F-1F579BA85949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884E7-A2D3-4A27-BFFC-A8E606529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277A1-8209-4B4A-945D-AAAC9F89D41E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386AE-3DB9-43ED-8299-AFD1B88DE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94F2E-4F0F-4992-BBDA-81E6FBBADA2C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8DDBA-5AEE-4F9D-A35D-582A9A075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A4223-7342-459B-B3FB-9E983BDFD920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4BC1-7B0C-4419-A43B-CBB1F7675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BA0E5-95BB-41DD-898D-6614B9E759CC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3B0FF-2760-4327-97F9-CF6BA9803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3AC56-63E5-487D-8427-D4BFDEFC2319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52774-5DF2-438B-A929-EA9D564A2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225D8-AABD-435D-AB77-C9ACFE781D33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3CBBD-003D-40B7-9756-EA15E31C2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A251C-2C6A-44EB-BFC6-DD3A529F89E1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69E9E-C26D-47A0-A201-0BF99A8BC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A45C-32AE-4B04-B02C-1D0B506A19C0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69734-C02D-40E1-B690-8042E8B9E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C45AC-F8A9-4C19-AE58-B434B68D6C45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08F4A-BAA4-45A8-9FF5-7DE92F71EC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B7D73-F056-47E5-800D-74617431563E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35C0E-6E0E-4B58-BE2F-1A4D5D4F6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5937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1945"/>
              <a:ext cx="350838" cy="1310012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21"/>
              <a:ext cx="357188" cy="820730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403"/>
              <a:ext cx="457200" cy="1853219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719"/>
              <a:ext cx="144462" cy="2508226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47"/>
              <a:ext cx="111125" cy="232804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329"/>
              <a:ext cx="68262" cy="42483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2588"/>
              <a:ext cx="1168400" cy="2250433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22"/>
              <a:ext cx="100012" cy="209129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957"/>
              <a:ext cx="114300" cy="558991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050"/>
              <a:ext cx="31750" cy="189399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50"/>
              <a:ext cx="174625" cy="439301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557F85-7C31-4CB1-855D-E41CE4996EF8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11E7AB-B59E-4F85-8F80-6D5B294CE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088" y="404813"/>
            <a:ext cx="7772400" cy="391636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2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детский сад «Тополёк»</a:t>
            </a:r>
            <a:br>
              <a:rPr lang="ru-RU" sz="22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9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Одарённые дети. </a:t>
            </a:r>
            <a:br>
              <a:rPr lang="ru-RU" sz="49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9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 работы с одарёнными детьми.</a:t>
            </a:r>
            <a:endParaRPr lang="ru-RU" sz="49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375" y="4748213"/>
            <a:ext cx="5294313" cy="1633537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Медовикова Алевтина Анатольевна,</a:t>
            </a:r>
          </a:p>
          <a:p>
            <a:pPr eaLnBrk="1" hangingPunct="1"/>
            <a:r>
              <a:rPr lang="ru-RU" sz="2400" b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старший воспитатель</a:t>
            </a:r>
          </a:p>
          <a:p>
            <a:pPr algn="ctr" eaLnBrk="1" hangingPunct="1"/>
            <a:r>
              <a:rPr lang="ru-RU" sz="2400" b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г.Мышкин</a:t>
            </a:r>
            <a:endParaRPr lang="ru-RU" sz="2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Рисунок 5" descr="1335334612_o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4221163"/>
            <a:ext cx="2198688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188913"/>
            <a:ext cx="7704138" cy="128111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Условия развития одаренности детей:</a:t>
            </a:r>
            <a:r>
              <a:rPr lang="ru-RU" dirty="0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5538"/>
            <a:ext cx="8715375" cy="4741862"/>
          </a:xfrm>
        </p:spPr>
        <p:txBody>
          <a:bodyPr>
            <a:normAutofit fontScale="92500" lnSpcReduction="10000"/>
          </a:bodyPr>
          <a:lstStyle/>
          <a:p>
            <a:pPr marL="273050" indent="-273050"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специально подготовленных высококвалифицированных педагогов; </a:t>
            </a:r>
          </a:p>
          <a:p>
            <a:pPr marL="273050" indent="-273050"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богатой предметно-развивающей среды, стимулирующей самую разнообразную деятельность ребенка; </a:t>
            </a:r>
          </a:p>
          <a:p>
            <a:pPr marL="273050" indent="-273050"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атмосферы доброжелательности и заботливости по отношению к ребенку; </a:t>
            </a:r>
          </a:p>
          <a:p>
            <a:pPr marL="273050" indent="-273050"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личностно-ориентированной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-образовательной системы, включающей в себя развивающие программы по различным направлениям детской одаренности, учитывающие как личностные, так и возрастные особенности ребенка; </a:t>
            </a:r>
          </a:p>
          <a:p>
            <a:pPr marL="273050" indent="-273050"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введение системы психолого-педагогического мониторинга, направленного на выявление особых способностей детей и отслеживания их дальнейшего развития; </a:t>
            </a:r>
          </a:p>
          <a:p>
            <a:pPr marL="273050" indent="-273050"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в работе педагогов различных нетрадиционных методов и приемов, игровых технологий; </a:t>
            </a:r>
          </a:p>
          <a:p>
            <a:pPr marL="273050" indent="-273050"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кружков и секции, развивающих творческую направленность ребенка; </a:t>
            </a:r>
          </a:p>
          <a:p>
            <a:pPr marL="273050" indent="-273050"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детей в различных праздниках, спортивных соревнованиях, сюжетно-ролевых играх, выставках детского творчества; </a:t>
            </a:r>
          </a:p>
          <a:p>
            <a:pPr marL="273050" indent="-273050"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тесное сотрудничество с семьей по вопросам развития одаренности их детей. </a:t>
            </a:r>
          </a:p>
          <a:p>
            <a:pPr marL="273050" indent="-273050" eaLnBrk="1" hangingPunct="1">
              <a:lnSpc>
                <a:spcPct val="80000"/>
              </a:lnSpc>
              <a:buFont typeface="Wingdings 3" pitchFamily="18" charset="2"/>
              <a:buNone/>
            </a:pPr>
            <a:endParaRPr lang="ru-RU" sz="16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188913"/>
            <a:ext cx="771525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программы сопровождения одаренного ребенка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525963"/>
          </a:xfrm>
        </p:spPr>
        <p:txBody>
          <a:bodyPr>
            <a:normAutofit/>
          </a:bodyPr>
          <a:lstStyle/>
          <a:p>
            <a:pPr algn="ctr">
              <a:buFont typeface="Wingdings 3" pitchFamily="18" charset="2"/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сопровождения разрабатывается совместно всеми субъектами </a:t>
            </a:r>
            <a:r>
              <a:rPr lang="ru-RU" alt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-образовательного процесса. </a:t>
            </a:r>
            <a:endParaRPr lang="ru-RU" altLang="ru-RU" sz="20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0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Диагностический этап: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педагогическая диагностика; психологическая диагностика; специальная диагностика (углубленная); диагностический мониторинг (анализ динамики развития ). </a:t>
            </a:r>
            <a:endParaRPr lang="ru-RU" altLang="ru-RU" sz="20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0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этап:</a:t>
            </a:r>
            <a:r>
              <a:rPr lang="ru-RU" altLang="ru-RU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литературы по тематике; создание банка информации по работе с одаренными детьми; подготовка курса лекций и бесед по проблемам одаренности; просветительская работа со всеми субъектами образовательного процесса; повышение квалификации педагогов. </a:t>
            </a:r>
          </a:p>
          <a:p>
            <a:endParaRPr lang="ru-RU" altLang="ru-RU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13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>
          <a:xfrm>
            <a:off x="1403648" y="260648"/>
            <a:ext cx="7561263" cy="1281112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программы сопровождения одаренного ребенка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xfrm>
            <a:off x="684213" y="1484784"/>
            <a:ext cx="8280400" cy="4535016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0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этап:</a:t>
            </a:r>
            <a:r>
              <a:rPr lang="ru-RU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функций каждого субъекта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-образовательного процесса; составление индивидуальной программы развития для каждой категории специальной одаренности; разработка рекомендаций для родителей по сопровождению развития одаренного ребенка. </a:t>
            </a:r>
            <a:endParaRPr lang="ru-RU" sz="20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0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Развивающий этап:</a:t>
            </a:r>
            <a:r>
              <a:rPr lang="ru-RU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индивидуальных и групповых занятий различными специалистами и воспитателями (по индивидуальному плану) организация мероприятий по социализации и адаптации одаренного ребенка в группе сверстников; организация различных мероприятий, формирующих развивающую среду для одаренных детей, с включением в них всех субъектов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-образовательного процесса в ДОУ (воспитатели, администрация, узкие специалисты, родители и др.).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endParaRPr lang="ru-RU" dirty="0" smtClean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484313"/>
            <a:ext cx="8229600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 интеллектуального  уровня воспитанника; </a:t>
            </a:r>
          </a:p>
          <a:p>
            <a:pPr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творческая самореализация ребёнка;</a:t>
            </a:r>
          </a:p>
          <a:p>
            <a:pPr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 системы работы с одаренными детьми.</a:t>
            </a:r>
          </a:p>
          <a:p>
            <a:pPr eaLnBrk="1" hangingPunct="1">
              <a:buFont typeface="Wingdings 3" pitchFamily="18" charset="2"/>
              <a:buNone/>
            </a:pPr>
            <a:endParaRPr lang="ru-RU" sz="32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5" name="Рисунок 3" descr="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5750" y="3429000"/>
            <a:ext cx="3075180" cy="2699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44688" y="623888"/>
            <a:ext cx="6589712" cy="387350"/>
          </a:xfrm>
        </p:spPr>
        <p:txBody>
          <a:bodyPr anchor="ctr">
            <a:normAutofit fontScale="90000"/>
          </a:bodyPr>
          <a:lstStyle/>
          <a:p>
            <a:endParaRPr lang="ru-RU" sz="3200" smtClean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507412" cy="4568825"/>
          </a:xfrm>
        </p:spPr>
        <p:txBody>
          <a:bodyPr>
            <a:normAutofit/>
          </a:bodyPr>
          <a:lstStyle/>
          <a:p>
            <a:pPr marL="0" indent="0" algn="r" defTabSz="914400">
              <a:buFont typeface="Wingdings 3" pitchFamily="18" charset="2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«Одарённость человека - это маленький росточек, едва проклюнувшийся из земли и требующий к себе огромного внимания.</a:t>
            </a:r>
          </a:p>
          <a:p>
            <a:pPr marL="0" indent="0" algn="r" defTabSz="914400">
              <a:buFont typeface="Wingdings 3" pitchFamily="18" charset="2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Необходимо холить и лелеять, ухаживать за ним, сделать всё необходимое, чтобы он вырос и дал обильный плод».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                                         </a:t>
            </a:r>
          </a:p>
          <a:p>
            <a:pPr marL="0" indent="0" algn="r" defTabSz="914400">
              <a:buFont typeface="Wingdings 3" pitchFamily="18" charset="2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В. А. Сухомлинский</a:t>
            </a:r>
            <a:r>
              <a:rPr lang="ru-RU" b="1" dirty="0" smtClean="0">
                <a:solidFill>
                  <a:srgbClr val="254061"/>
                </a:solidFill>
                <a:latin typeface="Times New Roman" pitchFamily="18" charset="0"/>
              </a:rPr>
              <a:t>.</a:t>
            </a:r>
            <a:endParaRPr lang="ru-RU" b="1" dirty="0" smtClean="0">
              <a:solidFill>
                <a:srgbClr val="254061"/>
              </a:solidFill>
            </a:endParaRPr>
          </a:p>
        </p:txBody>
      </p:sp>
      <p:pic>
        <p:nvPicPr>
          <p:cNvPr id="5120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2924944"/>
            <a:ext cx="3005138" cy="339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Используемые сайты и литература: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Психология одаренности детей и подростков / Под ред. Н.C Лейтеса. – М., 2000.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Савенков. А.И. Одаренные дети в школе и дома. – М., 2000.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Тэкэкс К., Карне М. Одаренные дети. – М., 1991</a:t>
            </a:r>
          </a:p>
          <a:p>
            <a:pPr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  <a:hlinkClick r:id="rId2"/>
              </a:rPr>
              <a:t>http://images.yandex.ru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4110"/>
            <a:ext cx="7416823" cy="128089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415" y="3861048"/>
            <a:ext cx="6591985" cy="205017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https://avatars.mds.yandex.net/get-pdb/1920375/9da3d1bd-9f49-4b83-a798-27e458cb346e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625" y="1988840"/>
            <a:ext cx="5236999" cy="3953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36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/>
          </p:cNvSpPr>
          <p:nvPr>
            <p:ph type="title" idx="4294967295"/>
          </p:nvPr>
        </p:nvSpPr>
        <p:spPr>
          <a:xfrm>
            <a:off x="1619672" y="620688"/>
            <a:ext cx="6840760" cy="532926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1"/>
                </a:solidFill>
                <a:latin typeface="Arial" charset="0"/>
              </a:rPr>
              <a:t>НОРМАТИВНО-ПРАВОВЫЕ ДОКУМЕНТЫ:</a:t>
            </a:r>
            <a:br>
              <a:rPr lang="ru-RU" sz="2400" b="1" dirty="0" smtClean="0">
                <a:solidFill>
                  <a:schemeClr val="accent1"/>
                </a:solidFill>
                <a:latin typeface="Arial" charset="0"/>
              </a:rPr>
            </a:br>
            <a:r>
              <a:rPr lang="ru-RU" sz="2400" b="1" dirty="0" smtClean="0">
                <a:solidFill>
                  <a:schemeClr val="accent1"/>
                </a:solidFill>
                <a:latin typeface="Arial" charset="0"/>
              </a:rPr>
              <a:t> </a:t>
            </a:r>
            <a:br>
              <a:rPr lang="ru-RU" sz="2400" b="1" dirty="0" smtClean="0">
                <a:solidFill>
                  <a:schemeClr val="accent1"/>
                </a:solidFill>
                <a:latin typeface="Arial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29.12.2012  № 273-ФЗ  «Об образовании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Федерации».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2.Распоряжение Правительства РФ от 08.12.2011 N 2227-р 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 утверждении Стратегии инновационного развития Российской Федерации на период до 2020 года».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3.Распоряжение Правительства РФ от 22.11.2012 N 2148-р «Об утверждении государственной программы Российской Федерации "Развитие образования" на 2013 - 2020 годы».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4.Постановление Правительства РФ от 15.11.2018 № 1319 «Правила выявления детей, проявивших выдающиеся способности, сопровождения и мониторинга их дальнейшего развития».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5.Приказ Министерства образования и науки России от 24.02.2016 № 134 «Перечень подлежащих мониторингу сведений о развитии одаренных детей». 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750" y="274638"/>
            <a:ext cx="771525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altLang="ru-RU" sz="2800" b="1" dirty="0" smtClean="0">
                <a:solidFill>
                  <a:schemeClr val="accent1"/>
                </a:solidFill>
                <a:latin typeface="Times New Roman" pitchFamily="18" charset="0"/>
              </a:rPr>
              <a:t>КАКОГО РЕБЕНКА МОЖНО НАЗВАТЬ ОДАРЕННЫМ?</a:t>
            </a:r>
            <a:endParaRPr lang="ru-RU" sz="2800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8748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</a:rPr>
              <a:t>Дети, интеллектуальный уровень которых на порядки превосходит уровень других детей в его возрастной категории.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</a:rPr>
              <a:t> Одаренные -  дети, которые самостоятельно проявляют знания в одной или нескольких областях или проявляют способности, не свойственные возрасту.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</a:rPr>
              <a:t> Для одаренных детей характерно опережающее развитие, т. е. опережение своих сверстников по ряду психических параметров.</a:t>
            </a:r>
          </a:p>
          <a:p>
            <a:pPr eaLnBrk="1" hangingPunct="1"/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20483" name="Рисунок 3" descr="1335334612_o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112" y="3937504"/>
            <a:ext cx="2448272" cy="2418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Одарённый ребёнок</a:t>
            </a:r>
          </a:p>
        </p:txBody>
      </p:sp>
      <p:pic>
        <p:nvPicPr>
          <p:cNvPr id="21506" name="Рисунок 3" descr="a993c9934d15b3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500188"/>
            <a:ext cx="357822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4067944" y="1500188"/>
            <a:ext cx="4861744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Одаренный ребенок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это ребенок, который выделяется яркими, очевидными, иногда выдающимися достижениями (или имеет внутренние предпосылки для таких достижений) в том или ином виде деятельности.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Одарённые дети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это дети, обладающие врождёнными высокими интеллектуальными, физическими, художественными, творческими, коммуникативными способностями. </a:t>
            </a:r>
          </a:p>
          <a:p>
            <a:r>
              <a:rPr lang="ru-RU" dirty="0">
                <a:latin typeface="Century Gothic" pitchFamily="34" charset="0"/>
              </a:rPr>
              <a:t/>
            </a:r>
            <a:br>
              <a:rPr lang="ru-RU" dirty="0">
                <a:latin typeface="Century Gothic" pitchFamily="34" charset="0"/>
              </a:rPr>
            </a:br>
            <a:endParaRPr lang="ru-RU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365250" y="260350"/>
            <a:ext cx="7778750" cy="599122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Одарённый ребёнок: </a:t>
            </a:r>
          </a:p>
        </p:txBody>
      </p:sp>
      <p:pic>
        <p:nvPicPr>
          <p:cNvPr id="22531" name="Рисунок 4" descr="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1484313"/>
            <a:ext cx="1357313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971550" y="1508125"/>
            <a:ext cx="7778750" cy="40811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Дисциплинированный.</a:t>
            </a:r>
          </a:p>
          <a:p>
            <a:pPr marL="342900" indent="-342900"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Неровно успевающий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Организованный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Выбивающийся из общего темпа.</a:t>
            </a:r>
          </a:p>
          <a:p>
            <a:pPr marL="342900" indent="-342900"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Эрудированный.</a:t>
            </a:r>
          </a:p>
          <a:p>
            <a:pPr marL="342900" indent="-342900"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Странный в поведении, непонятный.</a:t>
            </a:r>
          </a:p>
          <a:p>
            <a:pPr marL="342900" indent="-342900"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Умеющий поддержать общее дело.</a:t>
            </a:r>
          </a:p>
          <a:p>
            <a:pPr marL="342900" indent="-342900"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Выскакивающий на уроке с нелепыми замечаниями.</a:t>
            </a:r>
          </a:p>
          <a:p>
            <a:pPr marL="342900" indent="-342900"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Стабильно успевающий (всегда хорошо учится). Занятый своими делами (индивидуалист).</a:t>
            </a:r>
          </a:p>
          <a:p>
            <a:pPr marL="342900" indent="-342900"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Быстро, “на лету” схватывающий.</a:t>
            </a:r>
          </a:p>
          <a:p>
            <a:pPr marL="342900" indent="-342900"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Не умеющий общаться, конфликтный.</a:t>
            </a:r>
          </a:p>
          <a:p>
            <a:pPr marL="342900" indent="-342900"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Общающийся легко, приятный в общении.</a:t>
            </a:r>
          </a:p>
          <a:p>
            <a:pPr marL="342900" indent="-342900"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Иногда тугодум, иногда не может понять очевидного.</a:t>
            </a:r>
          </a:p>
          <a:p>
            <a:pPr marL="342900" indent="-342900"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Ясно, понятно для всех выражающий свои мысли.</a:t>
            </a:r>
          </a:p>
          <a:p>
            <a:pPr marL="342900" indent="-342900"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Не всегда желающий подчиняться большинству или официальному руководителю</a:t>
            </a:r>
            <a:r>
              <a:rPr lang="ru-RU" altLang="ru-RU" dirty="0">
                <a:latin typeface="Times New Roman" pitchFamily="18" charset="0"/>
              </a:rPr>
              <a:t>. </a:t>
            </a:r>
          </a:p>
          <a:p>
            <a:pPr marL="342900" indent="-342900">
              <a:lnSpc>
                <a:spcPct val="80000"/>
              </a:lnSpc>
              <a:buFont typeface="Arial" charset="0"/>
              <a:buChar char="•"/>
              <a:defRPr/>
            </a:pPr>
            <a:endParaRPr lang="ru-RU" altLang="ru-RU" dirty="0"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762" y="960129"/>
            <a:ext cx="2350444" cy="2350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44688" y="623888"/>
            <a:ext cx="6589712" cy="871537"/>
          </a:xfrm>
        </p:spPr>
        <p:txBody>
          <a:bodyPr anchor="ctr"/>
          <a:lstStyle/>
          <a:p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Виды  одарённости</a:t>
            </a:r>
            <a:b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7" name="Объект 2"/>
          <p:cNvSpPr>
            <a:spLocks noGrp="1"/>
          </p:cNvSpPr>
          <p:nvPr>
            <p:ph idx="4294967295"/>
          </p:nvPr>
        </p:nvSpPr>
        <p:spPr>
          <a:xfrm>
            <a:off x="179388" y="1773238"/>
            <a:ext cx="8856662" cy="47371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Одарённость в практической деятельности.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Одарённость в познавательной деятельности.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Одарённость в художественно-эстетической деятельности.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Одарённость в коммуникативной деятельности.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Одарённость в духовно-ценностной деятельности.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/>
          </a:blip>
          <a:srcRect/>
          <a:stretch>
            <a:fillRect/>
          </a:stretch>
        </p:blipFill>
        <p:spPr bwMode="auto">
          <a:xfrm>
            <a:off x="755576" y="4389986"/>
            <a:ext cx="2296255" cy="15841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/>
          </a:blip>
          <a:srcRect/>
          <a:stretch>
            <a:fillRect/>
          </a:stretch>
        </p:blipFill>
        <p:spPr bwMode="auto">
          <a:xfrm>
            <a:off x="6241856" y="3814168"/>
            <a:ext cx="2393023" cy="16313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email">
            <a:extLst/>
          </a:blip>
          <a:srcRect/>
          <a:stretch>
            <a:fillRect/>
          </a:stretch>
        </p:blipFill>
        <p:spPr bwMode="auto">
          <a:xfrm>
            <a:off x="3491364" y="4074030"/>
            <a:ext cx="2088748" cy="19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ПРОБЛЕМА: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7" y="2132856"/>
            <a:ext cx="7418784" cy="3778366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работать с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одаренными детьми?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https://cdn.quizzclub.com/trivia/2017-10/na-olimpijskih-igrah-v-1936-i-1964-godah-provodilis-pokazatelnye-sorevnovaniya-po-ajsshtoku-a-na-kakoj-drugoj-vid-sporta-pohozh-upomyanutyj-ajssht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068960"/>
            <a:ext cx="60960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10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 с одарёнными или талантливыми детьми диктует определённые требования к личности педагога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3168016"/>
            <a:ext cx="5904656" cy="3022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желание работать </a:t>
            </a:r>
          </a:p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нестандартно,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поисковая активность, </a:t>
            </a:r>
          </a:p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любознательность;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знание психологии ребёнка и</a:t>
            </a:r>
          </a:p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психологии одарённых детей;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готовность педагога к работе с </a:t>
            </a:r>
          </a:p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одарёнными детьми. 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5212080" y="2060848"/>
            <a:ext cx="29602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05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686800" cy="17145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работы с одарёнными детьми</a:t>
            </a:r>
            <a:r>
              <a:rPr lang="ru-RU" sz="3200" dirty="0" smtClean="0">
                <a:solidFill>
                  <a:schemeClr val="accent1"/>
                </a:solidFill>
              </a:rPr>
              <a:t/>
            </a:r>
            <a:br>
              <a:rPr lang="ru-RU" sz="3200" dirty="0" smtClean="0">
                <a:solidFill>
                  <a:schemeClr val="accent1"/>
                </a:solidFill>
              </a:rPr>
            </a:br>
            <a:endParaRPr lang="ru-RU" sz="3200" dirty="0" smtClean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052736"/>
            <a:ext cx="7797874" cy="4679727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1300" dirty="0" smtClean="0"/>
              <a:t>		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выявления, поддержки и развития одаренных детей, их самореализации, профессионального самоопределения в соответствии со способностями. </a:t>
            </a: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ru-RU" sz="24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2200" b="1" dirty="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Основные задачи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природы детской одаренности;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отбор как собственно одаренных и талантливых детей, так и способных, создание условий для развития творческого потенциала личности таких воспитанников;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детьми, удовлетворяющей потребности, интересы детей;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 повышение квалификации кадров по работе с одаренными детьми;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активного участия в мероприятиях и конкурсах различного уровня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1243</TotalTime>
  <Words>735</Words>
  <Application>Microsoft Office PowerPoint</Application>
  <PresentationFormat>Экран (4:3)</PresentationFormat>
  <Paragraphs>87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Легкий дым</vt:lpstr>
      <vt:lpstr>Муниципальное дошкольное образовательное учреждение детский сад «Тополёк» Одарённые дети.  Система  работы с одарёнными детьми.</vt:lpstr>
      <vt:lpstr>НОРМАТИВНО-ПРАВОВЫЕ ДОКУМЕНТЫ:   1.Федеральный закон от 29.12.2012  № 273-ФЗ  «Об образовании в Российской Федерации». 2.Распоряжение Правительства РФ от 08.12.2011 N 2227-р  « Об утверждении Стратегии инновационного развития Российской Федерации на период до 2020 года». 3.Распоряжение Правительства РФ от 22.11.2012 N 2148-р «Об утверждении государственной программы Российской Федерации "Развитие образования" на 2013 - 2020 годы». 4.Постановление Правительства РФ от 15.11.2018 № 1319 «Правила выявления детей, проявивших выдающиеся способности, сопровождения и мониторинга их дальнейшего развития». 5.Приказ Министерства образования и науки России от 24.02.2016 № 134 «Перечень подлежащих мониторингу сведений о развитии одаренных детей».  </vt:lpstr>
      <vt:lpstr>КАКОГО РЕБЕНКА МОЖНО НАЗВАТЬ ОДАРЕННЫМ?</vt:lpstr>
      <vt:lpstr>Одарённый ребёнок</vt:lpstr>
      <vt:lpstr>Презентация PowerPoint</vt:lpstr>
      <vt:lpstr>Виды  одарённости </vt:lpstr>
      <vt:lpstr>ПРОБЛЕМА:</vt:lpstr>
      <vt:lpstr>Работа с одарёнными или талантливыми детьми диктует определённые требования к личности педагога: </vt:lpstr>
      <vt:lpstr>            Цель работы с одарёнными детьми </vt:lpstr>
      <vt:lpstr>Условия развития одаренности детей: </vt:lpstr>
      <vt:lpstr>Этапы реализации программы сопровождения одаренного ребенка  </vt:lpstr>
      <vt:lpstr>Этапы реализации программы сопровождения одаренного ребенка</vt:lpstr>
      <vt:lpstr>Ожидаемые результаты </vt:lpstr>
      <vt:lpstr>Презентация PowerPoint</vt:lpstr>
      <vt:lpstr>Используемые сайты и литература: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ИРМО «Уриковская средняя общеобразовательная школа»  Организация работы с одарёнными детьми</dc:title>
  <dc:creator>Admin</dc:creator>
  <cp:lastModifiedBy>USER</cp:lastModifiedBy>
  <cp:revision>132</cp:revision>
  <dcterms:created xsi:type="dcterms:W3CDTF">2012-10-09T10:10:01Z</dcterms:created>
  <dcterms:modified xsi:type="dcterms:W3CDTF">2019-11-11T08:58:53Z</dcterms:modified>
</cp:coreProperties>
</file>